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B7D96DD-D8E1-48BA-ADD8-A023C04B6E5E}" type="datetimeFigureOut">
              <a:rPr lang="en-GB" smtClean="0"/>
              <a:t>16/06/2015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596290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7D96DD-D8E1-48BA-ADD8-A023C04B6E5E}" type="datetimeFigureOut">
              <a:rPr lang="en-GB" smtClean="0"/>
              <a:t>16/06/2015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2329111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7D96DD-D8E1-48BA-ADD8-A023C04B6E5E}" type="datetimeFigureOut">
              <a:rPr lang="en-GB" smtClean="0"/>
              <a:t>16/06/2015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281937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B7D96DD-D8E1-48BA-ADD8-A023C04B6E5E}" type="datetimeFigureOut">
              <a:rPr lang="en-GB" smtClean="0"/>
              <a:t>16/06/2015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221126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7D96DD-D8E1-48BA-ADD8-A023C04B6E5E}" type="datetimeFigureOut">
              <a:rPr lang="en-GB" smtClean="0"/>
              <a:t>16/06/2015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3958610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B7D96DD-D8E1-48BA-ADD8-A023C04B6E5E}" type="datetimeFigureOut">
              <a:rPr lang="en-GB" smtClean="0"/>
              <a:t>16/06/2015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1712775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B7D96DD-D8E1-48BA-ADD8-A023C04B6E5E}" type="datetimeFigureOut">
              <a:rPr lang="en-GB" smtClean="0"/>
              <a:t>16/06/2015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500536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B7D96DD-D8E1-48BA-ADD8-A023C04B6E5E}" type="datetimeFigureOut">
              <a:rPr lang="en-GB" smtClean="0"/>
              <a:t>16/06/2015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3908208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7D96DD-D8E1-48BA-ADD8-A023C04B6E5E}" type="datetimeFigureOut">
              <a:rPr lang="en-GB" smtClean="0"/>
              <a:t>16/06/2015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2366672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7D96DD-D8E1-48BA-ADD8-A023C04B6E5E}" type="datetimeFigureOut">
              <a:rPr lang="en-GB" smtClean="0"/>
              <a:t>16/06/2015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2181077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7D96DD-D8E1-48BA-ADD8-A023C04B6E5E}" type="datetimeFigureOut">
              <a:rPr lang="en-GB" smtClean="0"/>
              <a:t>16/06/2015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DEE140-9E44-458A-AF7E-D29B98596434}" type="slidenum">
              <a:rPr lang="en-GB" smtClean="0"/>
              <a:t>‹#›</a:t>
            </a:fld>
            <a:endParaRPr lang="en-GB"/>
          </a:p>
        </p:txBody>
      </p:sp>
    </p:spTree>
    <p:extLst>
      <p:ext uri="{BB962C8B-B14F-4D97-AF65-F5344CB8AC3E}">
        <p14:creationId xmlns:p14="http://schemas.microsoft.com/office/powerpoint/2010/main" val="4152051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7D96DD-D8E1-48BA-ADD8-A023C04B6E5E}" type="datetimeFigureOut">
              <a:rPr lang="en-GB" smtClean="0"/>
              <a:t>16/06/2015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DEE140-9E44-458A-AF7E-D29B98596434}" type="slidenum">
              <a:rPr lang="en-GB" smtClean="0"/>
              <a:t>‹#›</a:t>
            </a:fld>
            <a:endParaRPr lang="en-GB"/>
          </a:p>
        </p:txBody>
      </p:sp>
    </p:spTree>
    <p:extLst>
      <p:ext uri="{BB962C8B-B14F-4D97-AF65-F5344CB8AC3E}">
        <p14:creationId xmlns:p14="http://schemas.microsoft.com/office/powerpoint/2010/main" val="997606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Credit Creation &amp; Credit Multiplier</a:t>
            </a:r>
            <a:endParaRPr lang="en-GB" dirty="0"/>
          </a:p>
        </p:txBody>
      </p:sp>
      <p:sp>
        <p:nvSpPr>
          <p:cNvPr id="3" name="Subtitle 2"/>
          <p:cNvSpPr>
            <a:spLocks noGrp="1"/>
          </p:cNvSpPr>
          <p:nvPr>
            <p:ph type="subTitle" idx="1"/>
          </p:nvPr>
        </p:nvSpPr>
        <p:spPr/>
        <p:txBody>
          <a:bodyPr/>
          <a:lstStyle/>
          <a:p>
            <a:endParaRPr lang="en-GB" dirty="0" smtClean="0"/>
          </a:p>
          <a:p>
            <a:endParaRPr lang="en-GB" dirty="0"/>
          </a:p>
          <a:p>
            <a:r>
              <a:rPr lang="en-GB" smtClean="0"/>
              <a:t>Monetary Economics</a:t>
            </a:r>
            <a:endParaRPr lang="en-GB"/>
          </a:p>
        </p:txBody>
      </p:sp>
    </p:spTree>
    <p:extLst>
      <p:ext uri="{BB962C8B-B14F-4D97-AF65-F5344CB8AC3E}">
        <p14:creationId xmlns:p14="http://schemas.microsoft.com/office/powerpoint/2010/main" val="111958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5715" name="Rectangle 3"/>
          <p:cNvSpPr>
            <a:spLocks noGrp="1" noChangeArrowheads="1"/>
          </p:cNvSpPr>
          <p:nvPr>
            <p:ph sz="quarter" idx="1"/>
          </p:nvPr>
        </p:nvSpPr>
        <p:spPr>
          <a:xfrm>
            <a:off x="301625" y="1527175"/>
            <a:ext cx="8504238" cy="4572000"/>
          </a:xfrm>
        </p:spPr>
        <p:txBody>
          <a:bodyPr/>
          <a:lstStyle/>
          <a:p>
            <a:pPr eaLnBrk="1" hangingPunct="1"/>
            <a:r>
              <a:rPr lang="en-US" sz="3600" b="1" smtClean="0"/>
              <a:t>Shifting of capital to productive hands:</a:t>
            </a:r>
          </a:p>
          <a:p>
            <a:pPr eaLnBrk="1" hangingPunct="1"/>
            <a:r>
              <a:rPr lang="en-US" sz="2800" smtClean="0"/>
              <a:t>There are people who have surplus money with themselves, instead of keeping the money idle in their safe deposits, they lend it to the financial institutions.</a:t>
            </a:r>
          </a:p>
          <a:p>
            <a:pPr eaLnBrk="1" hangingPunct="1"/>
            <a:r>
              <a:rPr lang="en-US" sz="2800" smtClean="0"/>
              <a:t>Credit thus makes possible the shifting of money to those people who can use it productively. </a:t>
            </a:r>
          </a:p>
        </p:txBody>
      </p:sp>
    </p:spTree>
    <p:extLst>
      <p:ext uri="{BB962C8B-B14F-4D97-AF65-F5344CB8AC3E}">
        <p14:creationId xmlns:p14="http://schemas.microsoft.com/office/powerpoint/2010/main" val="17748826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anim calcmode="lin" valueType="num">
                                      <p:cBhvr additive="base">
                                        <p:cTn id="7" dur="500" fill="hold"/>
                                        <p:tgtEl>
                                          <p:spTgt spid="1157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57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5715">
                                            <p:txEl>
                                              <p:pRg st="1" end="1"/>
                                            </p:txEl>
                                          </p:spTgt>
                                        </p:tgtEl>
                                        <p:attrNameLst>
                                          <p:attrName>style.visibility</p:attrName>
                                        </p:attrNameLst>
                                      </p:cBhvr>
                                      <p:to>
                                        <p:strVal val="visible"/>
                                      </p:to>
                                    </p:set>
                                    <p:anim calcmode="lin" valueType="num">
                                      <p:cBhvr additive="base">
                                        <p:cTn id="13" dur="500" fill="hold"/>
                                        <p:tgtEl>
                                          <p:spTgt spid="1157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57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5715">
                                            <p:txEl>
                                              <p:pRg st="2" end="2"/>
                                            </p:txEl>
                                          </p:spTgt>
                                        </p:tgtEl>
                                        <p:attrNameLst>
                                          <p:attrName>style.visibility</p:attrName>
                                        </p:attrNameLst>
                                      </p:cBhvr>
                                      <p:to>
                                        <p:strVal val="visible"/>
                                      </p:to>
                                    </p:set>
                                    <p:anim calcmode="lin" valueType="num">
                                      <p:cBhvr additive="base">
                                        <p:cTn id="19" dur="500" fill="hold"/>
                                        <p:tgtEl>
                                          <p:spTgt spid="1157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57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7763"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en-US" sz="3600" b="1" smtClean="0"/>
              <a:t>Entrance of new entrepreneur:</a:t>
            </a:r>
            <a:r>
              <a:rPr lang="en-US" sz="2800" smtClean="0"/>
              <a:t> </a:t>
            </a:r>
          </a:p>
          <a:p>
            <a:pPr eaLnBrk="1" hangingPunct="1">
              <a:lnSpc>
                <a:spcPct val="90000"/>
              </a:lnSpc>
            </a:pPr>
            <a:r>
              <a:rPr lang="en-US" sz="2800" smtClean="0"/>
              <a:t>Credit makes possible the entrance of new talent in the business enterprise.</a:t>
            </a:r>
          </a:p>
          <a:p>
            <a:pPr eaLnBrk="1" hangingPunct="1">
              <a:lnSpc>
                <a:spcPct val="90000"/>
              </a:lnSpc>
            </a:pPr>
            <a:r>
              <a:rPr lang="en-US" sz="2800" smtClean="0"/>
              <a:t> If a person has less capital of his own but has all the qualities of a good entrepreneur, he can setup new firms and develop modern techniques of production, and thus the resources of the country are effectively utilized.  </a:t>
            </a:r>
          </a:p>
        </p:txBody>
      </p:sp>
    </p:spTree>
    <p:extLst>
      <p:ext uri="{BB962C8B-B14F-4D97-AF65-F5344CB8AC3E}">
        <p14:creationId xmlns:p14="http://schemas.microsoft.com/office/powerpoint/2010/main" val="12342964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 calcmode="lin" valueType="num">
                                      <p:cBhvr additive="base">
                                        <p:cTn id="7" dur="500" fill="hold"/>
                                        <p:tgtEl>
                                          <p:spTgt spid="1177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77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7763">
                                            <p:txEl>
                                              <p:pRg st="1" end="1"/>
                                            </p:txEl>
                                          </p:spTgt>
                                        </p:tgtEl>
                                        <p:attrNameLst>
                                          <p:attrName>style.visibility</p:attrName>
                                        </p:attrNameLst>
                                      </p:cBhvr>
                                      <p:to>
                                        <p:strVal val="visible"/>
                                      </p:to>
                                    </p:set>
                                    <p:anim calcmode="lin" valueType="num">
                                      <p:cBhvr additive="base">
                                        <p:cTn id="13" dur="500" fill="hold"/>
                                        <p:tgtEl>
                                          <p:spTgt spid="1177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77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7763">
                                            <p:txEl>
                                              <p:pRg st="2" end="2"/>
                                            </p:txEl>
                                          </p:spTgt>
                                        </p:tgtEl>
                                        <p:attrNameLst>
                                          <p:attrName>style.visibility</p:attrName>
                                        </p:attrNameLst>
                                      </p:cBhvr>
                                      <p:to>
                                        <p:strVal val="visible"/>
                                      </p:to>
                                    </p:set>
                                    <p:anim calcmode="lin" valueType="num">
                                      <p:cBhvr additive="base">
                                        <p:cTn id="19" dur="500" fill="hold"/>
                                        <p:tgtEl>
                                          <p:spTgt spid="1177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77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8787"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en-US" sz="3600" b="1" smtClean="0"/>
              <a:t>Purchase of goods:</a:t>
            </a:r>
          </a:p>
          <a:p>
            <a:pPr eaLnBrk="1" hangingPunct="1">
              <a:lnSpc>
                <a:spcPct val="90000"/>
              </a:lnSpc>
            </a:pPr>
            <a:r>
              <a:rPr lang="en-US" sz="2400" smtClean="0"/>
              <a:t>Credit makes it easy and convenient to the consumer to purchase or hire goods.</a:t>
            </a:r>
          </a:p>
          <a:p>
            <a:pPr eaLnBrk="1" hangingPunct="1">
              <a:lnSpc>
                <a:spcPct val="90000"/>
              </a:lnSpc>
            </a:pPr>
            <a:r>
              <a:rPr lang="en-US" sz="2400" smtClean="0"/>
              <a:t>A consumer can acquire flour, cloth, telephone, radio, car, house, washing machine etc from the dealer with an obligations to pay in future either by installment or in lump sum.</a:t>
            </a:r>
          </a:p>
          <a:p>
            <a:pPr eaLnBrk="1" hangingPunct="1">
              <a:lnSpc>
                <a:spcPct val="90000"/>
              </a:lnSpc>
            </a:pPr>
            <a:r>
              <a:rPr lang="en-US" sz="2400" smtClean="0"/>
              <a:t>The credit thus provides an opportunity to the consumer to use and enjoy more goods which otherwise would not have been possible if the payment is to be paid in cash. </a:t>
            </a:r>
          </a:p>
        </p:txBody>
      </p:sp>
    </p:spTree>
    <p:extLst>
      <p:ext uri="{BB962C8B-B14F-4D97-AF65-F5344CB8AC3E}">
        <p14:creationId xmlns:p14="http://schemas.microsoft.com/office/powerpoint/2010/main" val="28948642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anim calcmode="lin" valueType="num">
                                      <p:cBhvr additive="base">
                                        <p:cTn id="7" dur="500" fill="hold"/>
                                        <p:tgtEl>
                                          <p:spTgt spid="1187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87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8787">
                                            <p:txEl>
                                              <p:pRg st="1" end="1"/>
                                            </p:txEl>
                                          </p:spTgt>
                                        </p:tgtEl>
                                        <p:attrNameLst>
                                          <p:attrName>style.visibility</p:attrName>
                                        </p:attrNameLst>
                                      </p:cBhvr>
                                      <p:to>
                                        <p:strVal val="visible"/>
                                      </p:to>
                                    </p:set>
                                    <p:anim calcmode="lin" valueType="num">
                                      <p:cBhvr additive="base">
                                        <p:cTn id="13" dur="500" fill="hold"/>
                                        <p:tgtEl>
                                          <p:spTgt spid="1187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87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8787">
                                            <p:txEl>
                                              <p:pRg st="2" end="2"/>
                                            </p:txEl>
                                          </p:spTgt>
                                        </p:tgtEl>
                                        <p:attrNameLst>
                                          <p:attrName>style.visibility</p:attrName>
                                        </p:attrNameLst>
                                      </p:cBhvr>
                                      <p:to>
                                        <p:strVal val="visible"/>
                                      </p:to>
                                    </p:set>
                                    <p:anim calcmode="lin" valueType="num">
                                      <p:cBhvr additive="base">
                                        <p:cTn id="19" dur="500" fill="hold"/>
                                        <p:tgtEl>
                                          <p:spTgt spid="1187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87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18787">
                                            <p:txEl>
                                              <p:pRg st="3" end="3"/>
                                            </p:txEl>
                                          </p:spTgt>
                                        </p:tgtEl>
                                        <p:attrNameLst>
                                          <p:attrName>style.visibility</p:attrName>
                                        </p:attrNameLst>
                                      </p:cBhvr>
                                      <p:to>
                                        <p:strVal val="visible"/>
                                      </p:to>
                                    </p:set>
                                    <p:anim calcmode="lin" valueType="num">
                                      <p:cBhvr additive="base">
                                        <p:cTn id="25" dur="500" fill="hold"/>
                                        <p:tgtEl>
                                          <p:spTgt spid="1187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87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9811" name="Rectangle 3"/>
          <p:cNvSpPr>
            <a:spLocks noGrp="1" noChangeArrowheads="1"/>
          </p:cNvSpPr>
          <p:nvPr>
            <p:ph sz="quarter" idx="1"/>
          </p:nvPr>
        </p:nvSpPr>
        <p:spPr>
          <a:xfrm>
            <a:off x="301625" y="1527175"/>
            <a:ext cx="8504238" cy="4572000"/>
          </a:xfrm>
        </p:spPr>
        <p:txBody>
          <a:bodyPr/>
          <a:lstStyle/>
          <a:p>
            <a:pPr eaLnBrk="1" hangingPunct="1"/>
            <a:r>
              <a:rPr lang="en-US" sz="4000" b="1" smtClean="0"/>
              <a:t>International payments:</a:t>
            </a:r>
          </a:p>
          <a:p>
            <a:pPr eaLnBrk="1" hangingPunct="1"/>
            <a:r>
              <a:rPr lang="en-US" smtClean="0"/>
              <a:t>International payments especially through the bills of exchange, have been greatly facilitated. </a:t>
            </a:r>
          </a:p>
          <a:p>
            <a:pPr eaLnBrk="1" hangingPunct="1"/>
            <a:r>
              <a:rPr lang="en-US" smtClean="0"/>
              <a:t>In some cases when you don’t have money so the bank pay you on your behalf in an L/C.</a:t>
            </a:r>
          </a:p>
          <a:p>
            <a:pPr eaLnBrk="1" hangingPunct="1"/>
            <a:r>
              <a:rPr lang="en-US" smtClean="0"/>
              <a:t>The credit card is also an example of international payment, as even from the international market, you can purchased the products and you will pay to your bank later on.</a:t>
            </a:r>
          </a:p>
        </p:txBody>
      </p:sp>
    </p:spTree>
    <p:extLst>
      <p:ext uri="{BB962C8B-B14F-4D97-AF65-F5344CB8AC3E}">
        <p14:creationId xmlns:p14="http://schemas.microsoft.com/office/powerpoint/2010/main" val="326913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anim calcmode="lin" valueType="num">
                                      <p:cBhvr additive="base">
                                        <p:cTn id="7" dur="500" fill="hold"/>
                                        <p:tgtEl>
                                          <p:spTgt spid="1198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98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9811">
                                            <p:txEl>
                                              <p:pRg st="1" end="1"/>
                                            </p:txEl>
                                          </p:spTgt>
                                        </p:tgtEl>
                                        <p:attrNameLst>
                                          <p:attrName>style.visibility</p:attrName>
                                        </p:attrNameLst>
                                      </p:cBhvr>
                                      <p:to>
                                        <p:strVal val="visible"/>
                                      </p:to>
                                    </p:set>
                                    <p:anim calcmode="lin" valueType="num">
                                      <p:cBhvr additive="base">
                                        <p:cTn id="13" dur="500" fill="hold"/>
                                        <p:tgtEl>
                                          <p:spTgt spid="1198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98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9811">
                                            <p:txEl>
                                              <p:pRg st="2" end="2"/>
                                            </p:txEl>
                                          </p:spTgt>
                                        </p:tgtEl>
                                        <p:attrNameLst>
                                          <p:attrName>style.visibility</p:attrName>
                                        </p:attrNameLst>
                                      </p:cBhvr>
                                      <p:to>
                                        <p:strVal val="visible"/>
                                      </p:to>
                                    </p:set>
                                    <p:anim calcmode="lin" valueType="num">
                                      <p:cBhvr additive="base">
                                        <p:cTn id="19" dur="500" fill="hold"/>
                                        <p:tgtEl>
                                          <p:spTgt spid="1198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98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19811">
                                            <p:txEl>
                                              <p:pRg st="3" end="3"/>
                                            </p:txEl>
                                          </p:spTgt>
                                        </p:tgtEl>
                                        <p:attrNameLst>
                                          <p:attrName>style.visibility</p:attrName>
                                        </p:attrNameLst>
                                      </p:cBhvr>
                                      <p:to>
                                        <p:strVal val="visible"/>
                                      </p:to>
                                    </p:set>
                                    <p:anim calcmode="lin" valueType="num">
                                      <p:cBhvr additive="base">
                                        <p:cTn id="25" dur="500" fill="hold"/>
                                        <p:tgtEl>
                                          <p:spTgt spid="1198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98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20835" name="Rectangle 3"/>
          <p:cNvSpPr>
            <a:spLocks noGrp="1" noChangeArrowheads="1"/>
          </p:cNvSpPr>
          <p:nvPr>
            <p:ph sz="quarter" idx="1"/>
          </p:nvPr>
        </p:nvSpPr>
        <p:spPr>
          <a:xfrm>
            <a:off x="301625" y="1527175"/>
            <a:ext cx="8504238" cy="4572000"/>
          </a:xfrm>
        </p:spPr>
        <p:txBody>
          <a:bodyPr/>
          <a:lstStyle/>
          <a:p>
            <a:pPr eaLnBrk="1" hangingPunct="1"/>
            <a:r>
              <a:rPr lang="en-US" sz="4000" b="1" smtClean="0"/>
              <a:t>State Revenue:</a:t>
            </a:r>
          </a:p>
          <a:p>
            <a:pPr eaLnBrk="1" hangingPunct="1"/>
            <a:r>
              <a:rPr lang="en-US" smtClean="0"/>
              <a:t>If the government expenditure is more than of its current revenue. It can meet the deficit by the sales of bonds. </a:t>
            </a:r>
          </a:p>
          <a:p>
            <a:pPr eaLnBrk="1" hangingPunct="1"/>
            <a:r>
              <a:rPr lang="en-US" smtClean="0"/>
              <a:t>Thus the timely needs of the state are satisfactorily met through credit. </a:t>
            </a:r>
          </a:p>
        </p:txBody>
      </p:sp>
    </p:spTree>
    <p:extLst>
      <p:ext uri="{BB962C8B-B14F-4D97-AF65-F5344CB8AC3E}">
        <p14:creationId xmlns:p14="http://schemas.microsoft.com/office/powerpoint/2010/main" val="36536775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0835">
                                            <p:txEl>
                                              <p:pRg st="1" end="1"/>
                                            </p:txEl>
                                          </p:spTgt>
                                        </p:tgtEl>
                                        <p:attrNameLst>
                                          <p:attrName>style.visibility</p:attrName>
                                        </p:attrNameLst>
                                      </p:cBhvr>
                                      <p:to>
                                        <p:strVal val="visible"/>
                                      </p:to>
                                    </p:set>
                                    <p:anim calcmode="lin" valueType="num">
                                      <p:cBhvr additive="base">
                                        <p:cTn id="13" dur="500" fill="hold"/>
                                        <p:tgtEl>
                                          <p:spTgt spid="1208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20835">
                                            <p:txEl>
                                              <p:pRg st="2" end="2"/>
                                            </p:txEl>
                                          </p:spTgt>
                                        </p:tgtEl>
                                        <p:attrNameLst>
                                          <p:attrName>style.visibility</p:attrName>
                                        </p:attrNameLst>
                                      </p:cBhvr>
                                      <p:to>
                                        <p:strVal val="visible"/>
                                      </p:to>
                                    </p:set>
                                    <p:anim calcmode="lin" valueType="num">
                                      <p:cBhvr additive="base">
                                        <p:cTn id="19" dur="500" fill="hold"/>
                                        <p:tgtEl>
                                          <p:spTgt spid="1208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08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b="1" smtClean="0">
                <a:solidFill>
                  <a:srgbClr val="AB2627"/>
                </a:solidFill>
              </a:rPr>
              <a:t>Dangers of credit</a:t>
            </a:r>
          </a:p>
        </p:txBody>
      </p:sp>
      <p:sp>
        <p:nvSpPr>
          <p:cNvPr id="20483" name="Content Placeholder 2"/>
          <p:cNvSpPr>
            <a:spLocks noGrp="1"/>
          </p:cNvSpPr>
          <p:nvPr>
            <p:ph sz="quarter" idx="1"/>
          </p:nvPr>
        </p:nvSpPr>
        <p:spPr>
          <a:xfrm>
            <a:off x="301625" y="1527175"/>
            <a:ext cx="8504238" cy="4572000"/>
          </a:xfrm>
        </p:spPr>
        <p:txBody>
          <a:bodyPr/>
          <a:lstStyle/>
          <a:p>
            <a:pPr eaLnBrk="1" hangingPunct="1"/>
            <a:r>
              <a:rPr lang="en-US" sz="2800" smtClean="0"/>
              <a:t>We have given a very rosy picture of the functions of credit above.</a:t>
            </a:r>
          </a:p>
          <a:p>
            <a:pPr eaLnBrk="1" hangingPunct="1"/>
            <a:r>
              <a:rPr lang="en-US" sz="2800" smtClean="0"/>
              <a:t>There is not an iota of doubt that credit is a great boon to the business community, but it has also some dangerous potentialities.</a:t>
            </a:r>
          </a:p>
          <a:p>
            <a:pPr eaLnBrk="1" hangingPunct="1"/>
            <a:r>
              <a:rPr lang="en-US" sz="2800" smtClean="0"/>
              <a:t>If the delicate weapon of credit is not properly regulated and controlled, it has its inherent dangers too. They in brief are:</a:t>
            </a:r>
          </a:p>
        </p:txBody>
      </p:sp>
    </p:spTree>
    <p:extLst>
      <p:ext uri="{BB962C8B-B14F-4D97-AF65-F5344CB8AC3E}">
        <p14:creationId xmlns:p14="http://schemas.microsoft.com/office/powerpoint/2010/main" val="7941176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000" b="1" smtClean="0"/>
              <a:t>(i) Over issue of credit:</a:t>
            </a:r>
          </a:p>
          <a:p>
            <a:pPr eaLnBrk="1" hangingPunct="1"/>
            <a:r>
              <a:rPr lang="en-US" sz="2400" smtClean="0"/>
              <a:t>The expansion of credit beyond safe limits usually results in over investment, over production and the rise in prices.</a:t>
            </a:r>
          </a:p>
          <a:p>
            <a:pPr eaLnBrk="1" hangingPunct="1">
              <a:buFont typeface="Wingdings 2" pitchFamily="18" charset="2"/>
              <a:buNone/>
            </a:pPr>
            <a:r>
              <a:rPr lang="en-US" sz="3000" b="1" smtClean="0"/>
              <a:t>(ii) Bad Debts:</a:t>
            </a:r>
          </a:p>
          <a:p>
            <a:pPr eaLnBrk="1" hangingPunct="1"/>
            <a:r>
              <a:rPr lang="en-US" sz="2400" smtClean="0"/>
              <a:t>If an individual consumer, a businessman or a nation is not careful in the use of borrowed money and they waist the amount, the loans will not be paid to credit institutions which will create panic in the monetary circles and the superstructure of credit will collapse. </a:t>
            </a:r>
          </a:p>
        </p:txBody>
      </p:sp>
    </p:spTree>
    <p:extLst>
      <p:ext uri="{BB962C8B-B14F-4D97-AF65-F5344CB8AC3E}">
        <p14:creationId xmlns:p14="http://schemas.microsoft.com/office/powerpoint/2010/main" val="27557342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b="1" smtClean="0"/>
              <a:t>(iii). Inefficient business concerns:</a:t>
            </a:r>
          </a:p>
          <a:p>
            <a:pPr eaLnBrk="1" hangingPunct="1"/>
            <a:r>
              <a:rPr lang="en-US" sz="2600" smtClean="0"/>
              <a:t>Another inherent danger of credit is that money may accumulate in the hands of those entrepreneurs who are financially weak and are running uneconomic concerns.</a:t>
            </a:r>
          </a:p>
          <a:p>
            <a:pPr eaLnBrk="1" hangingPunct="1"/>
            <a:r>
              <a:rPr lang="en-US" sz="2600" smtClean="0"/>
              <a:t>In case they are pushed into bankruptcy, all the firms which had trade relations with them will suffer.</a:t>
            </a:r>
          </a:p>
          <a:p>
            <a:pPr eaLnBrk="1" hangingPunct="1"/>
            <a:r>
              <a:rPr lang="en-US" sz="2600" smtClean="0"/>
              <a:t>It will also cause panic in the business circles.  </a:t>
            </a:r>
          </a:p>
        </p:txBody>
      </p:sp>
    </p:spTree>
    <p:extLst>
      <p:ext uri="{BB962C8B-B14F-4D97-AF65-F5344CB8AC3E}">
        <p14:creationId xmlns:p14="http://schemas.microsoft.com/office/powerpoint/2010/main" val="3424008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2531">
                                            <p:txEl>
                                              <p:pRg st="3" end="3"/>
                                            </p:txEl>
                                          </p:spTgt>
                                        </p:tgtEl>
                                        <p:attrNameLst>
                                          <p:attrName>style.visibility</p:attrName>
                                        </p:attrNameLst>
                                      </p:cBhvr>
                                      <p:to>
                                        <p:strVal val="visible"/>
                                      </p:to>
                                    </p:set>
                                    <p:anim calcmode="lin" valueType="num">
                                      <p:cBhvr additive="base">
                                        <p:cTn id="25"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2800" b="1" smtClean="0"/>
              <a:t>(iv). Monopolistic Exploitation:</a:t>
            </a:r>
          </a:p>
          <a:p>
            <a:pPr eaLnBrk="1" hangingPunct="1"/>
            <a:r>
              <a:rPr lang="en-US" sz="2200" smtClean="0"/>
              <a:t>If large amount of money is placed at the disposal of individuals or companies, then there is danger of combines and monopolistic exploitation.</a:t>
            </a:r>
          </a:p>
          <a:p>
            <a:pPr eaLnBrk="1" hangingPunct="1"/>
            <a:r>
              <a:rPr lang="en-US" sz="2200" smtClean="0"/>
              <a:t>The monopolist can adopt unfair methods in business dealings.</a:t>
            </a:r>
          </a:p>
          <a:p>
            <a:pPr eaLnBrk="1" hangingPunct="1">
              <a:buFont typeface="Wingdings 2" pitchFamily="18" charset="2"/>
              <a:buNone/>
            </a:pPr>
            <a:r>
              <a:rPr lang="en-US" sz="2800" b="1" smtClean="0"/>
              <a:t>(v). Borrowing by government:</a:t>
            </a:r>
          </a:p>
          <a:p>
            <a:pPr eaLnBrk="1" hangingPunct="1"/>
            <a:r>
              <a:rPr lang="en-US" sz="2200" smtClean="0"/>
              <a:t>A government may spend borrowed money excessively more than the requirement and then the citizens will lose confidence in the credibility of the state.</a:t>
            </a:r>
          </a:p>
          <a:p>
            <a:pPr eaLnBrk="1" hangingPunct="1"/>
            <a:endParaRPr lang="en-US" sz="2200" smtClean="0"/>
          </a:p>
        </p:txBody>
      </p:sp>
    </p:spTree>
    <p:extLst>
      <p:ext uri="{BB962C8B-B14F-4D97-AF65-F5344CB8AC3E}">
        <p14:creationId xmlns:p14="http://schemas.microsoft.com/office/powerpoint/2010/main" val="7480021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 calcmode="lin" valueType="num">
                                      <p:cBhvr additive="base">
                                        <p:cTn id="7" dur="500" fill="hold"/>
                                        <p:tgtEl>
                                          <p:spTgt spid="2355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3554">
                                            <p:txEl>
                                              <p:pRg st="1" end="1"/>
                                            </p:txEl>
                                          </p:spTgt>
                                        </p:tgtEl>
                                        <p:attrNameLst>
                                          <p:attrName>style.visibility</p:attrName>
                                        </p:attrNameLst>
                                      </p:cBhvr>
                                      <p:to>
                                        <p:strVal val="visible"/>
                                      </p:to>
                                    </p:set>
                                    <p:anim calcmode="lin" valueType="num">
                                      <p:cBhvr additive="base">
                                        <p:cTn id="13" dur="500" fill="hold"/>
                                        <p:tgtEl>
                                          <p:spTgt spid="2355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355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3554">
                                            <p:txEl>
                                              <p:pRg st="2" end="2"/>
                                            </p:txEl>
                                          </p:spTgt>
                                        </p:tgtEl>
                                        <p:attrNameLst>
                                          <p:attrName>style.visibility</p:attrName>
                                        </p:attrNameLst>
                                      </p:cBhvr>
                                      <p:to>
                                        <p:strVal val="visible"/>
                                      </p:to>
                                    </p:set>
                                    <p:anim calcmode="lin" valueType="num">
                                      <p:cBhvr additive="base">
                                        <p:cTn id="19" dur="500" fill="hold"/>
                                        <p:tgtEl>
                                          <p:spTgt spid="2355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355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3554">
                                            <p:txEl>
                                              <p:pRg st="3" end="3"/>
                                            </p:txEl>
                                          </p:spTgt>
                                        </p:tgtEl>
                                        <p:attrNameLst>
                                          <p:attrName>style.visibility</p:attrName>
                                        </p:attrNameLst>
                                      </p:cBhvr>
                                      <p:to>
                                        <p:strVal val="visible"/>
                                      </p:to>
                                    </p:set>
                                    <p:anim calcmode="lin" valueType="num">
                                      <p:cBhvr additive="base">
                                        <p:cTn id="25" dur="500" fill="hold"/>
                                        <p:tgtEl>
                                          <p:spTgt spid="2355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355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3554">
                                            <p:txEl>
                                              <p:pRg st="4" end="4"/>
                                            </p:txEl>
                                          </p:spTgt>
                                        </p:tgtEl>
                                        <p:attrNameLst>
                                          <p:attrName>style.visibility</p:attrName>
                                        </p:attrNameLst>
                                      </p:cBhvr>
                                      <p:to>
                                        <p:strVal val="visible"/>
                                      </p:to>
                                    </p:set>
                                    <p:anim calcmode="lin" valueType="num">
                                      <p:cBhvr additive="base">
                                        <p:cTn id="31" dur="500" fill="hold"/>
                                        <p:tgtEl>
                                          <p:spTgt spid="2355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355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b="1" smtClean="0">
                <a:solidFill>
                  <a:srgbClr val="AB2627"/>
                </a:solidFill>
              </a:rPr>
              <a:t>What is Cash Reserve?</a:t>
            </a:r>
          </a:p>
        </p:txBody>
      </p:sp>
      <p:sp>
        <p:nvSpPr>
          <p:cNvPr id="24579" name="Content Placeholder 2"/>
          <p:cNvSpPr>
            <a:spLocks noGrp="1"/>
          </p:cNvSpPr>
          <p:nvPr>
            <p:ph sz="quarter" idx="1"/>
          </p:nvPr>
        </p:nvSpPr>
        <p:spPr>
          <a:xfrm>
            <a:off x="301625" y="1527175"/>
            <a:ext cx="8504238" cy="4572000"/>
          </a:xfrm>
        </p:spPr>
        <p:txBody>
          <a:bodyPr/>
          <a:lstStyle/>
          <a:p>
            <a:pPr eaLnBrk="1" hangingPunct="1"/>
            <a:r>
              <a:rPr lang="en-US" sz="2400" smtClean="0"/>
              <a:t>Cash reserve is the liquid form of asset. It is to be kept by a bank in vaults and with the central bank of the country in order to meet the demands of the customers.</a:t>
            </a:r>
          </a:p>
          <a:p>
            <a:pPr eaLnBrk="1" hangingPunct="1"/>
            <a:r>
              <a:rPr lang="en-US" sz="2400" smtClean="0"/>
              <a:t>Cash reserve of the bank includes three items</a:t>
            </a:r>
          </a:p>
          <a:p>
            <a:pPr eaLnBrk="1" hangingPunct="1"/>
            <a:r>
              <a:rPr lang="en-US" sz="2400" smtClean="0"/>
              <a:t>(i) Cash in hand</a:t>
            </a:r>
          </a:p>
          <a:p>
            <a:pPr eaLnBrk="1" hangingPunct="1"/>
            <a:r>
              <a:rPr lang="en-US" sz="2400" smtClean="0"/>
              <a:t>(ii) Cash kept with the central bank of the country and</a:t>
            </a:r>
          </a:p>
          <a:p>
            <a:pPr eaLnBrk="1" hangingPunct="1"/>
            <a:r>
              <a:rPr lang="en-US" sz="2400" smtClean="0"/>
              <a:t>(iii) Cash kept with other banks.</a:t>
            </a:r>
          </a:p>
          <a:p>
            <a:pPr eaLnBrk="1" hangingPunct="1"/>
            <a:r>
              <a:rPr lang="en-US" sz="2400" smtClean="0"/>
              <a:t>Cash reserve is regarded as the bank’s first line of defense to ward off bankruptcy.</a:t>
            </a:r>
          </a:p>
        </p:txBody>
      </p:sp>
    </p:spTree>
    <p:extLst>
      <p:ext uri="{BB962C8B-B14F-4D97-AF65-F5344CB8AC3E}">
        <p14:creationId xmlns:p14="http://schemas.microsoft.com/office/powerpoint/2010/main" val="40319230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24579">
                                            <p:txEl>
                                              <p:pRg st="5" end="5"/>
                                            </p:txEl>
                                          </p:spTgt>
                                        </p:tgtEl>
                                        <p:attrNameLst>
                                          <p:attrName>style.visibility</p:attrName>
                                        </p:attrNameLst>
                                      </p:cBhvr>
                                      <p:to>
                                        <p:strVal val="visible"/>
                                      </p:to>
                                    </p:set>
                                    <p:anim calcmode="lin" valueType="num">
                                      <p:cBhvr additive="base">
                                        <p:cTn id="37"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45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b="1" dirty="0" smtClean="0">
                <a:solidFill>
                  <a:srgbClr val="AB2627"/>
                </a:solidFill>
              </a:rPr>
              <a:t>What is Credit?</a:t>
            </a:r>
          </a:p>
        </p:txBody>
      </p:sp>
      <p:sp>
        <p:nvSpPr>
          <p:cNvPr id="105475" name="Rectangle 3"/>
          <p:cNvSpPr>
            <a:spLocks noGrp="1" noChangeArrowheads="1"/>
          </p:cNvSpPr>
          <p:nvPr>
            <p:ph sz="quarter" idx="1"/>
          </p:nvPr>
        </p:nvSpPr>
        <p:spPr>
          <a:xfrm>
            <a:off x="301625" y="1527175"/>
            <a:ext cx="8504238" cy="4572000"/>
          </a:xfrm>
        </p:spPr>
        <p:txBody>
          <a:bodyPr/>
          <a:lstStyle/>
          <a:p>
            <a:pPr algn="just" eaLnBrk="1" hangingPunct="1">
              <a:lnSpc>
                <a:spcPct val="90000"/>
              </a:lnSpc>
            </a:pPr>
            <a:r>
              <a:rPr lang="en-US" sz="2400" smtClean="0">
                <a:solidFill>
                  <a:schemeClr val="tx2"/>
                </a:solidFill>
              </a:rPr>
              <a:t>“Credit is the right to receive payment” or the obligation to make payment on demand or at some future time on account of an immediate transfer of goods”.</a:t>
            </a:r>
          </a:p>
          <a:p>
            <a:pPr algn="just" eaLnBrk="1" hangingPunct="1">
              <a:lnSpc>
                <a:spcPct val="90000"/>
              </a:lnSpc>
            </a:pPr>
            <a:r>
              <a:rPr lang="en-US" sz="2400" smtClean="0">
                <a:solidFill>
                  <a:schemeClr val="tx2"/>
                </a:solidFill>
              </a:rPr>
              <a:t>The first phrase ‘right to receive payment’ is used from the point of view of Creditors as he is to exchange present goods for the right to receive payment in future.</a:t>
            </a:r>
          </a:p>
          <a:p>
            <a:pPr algn="just" eaLnBrk="1" hangingPunct="1">
              <a:lnSpc>
                <a:spcPct val="90000"/>
              </a:lnSpc>
            </a:pPr>
            <a:r>
              <a:rPr lang="en-US" sz="2400" smtClean="0">
                <a:solidFill>
                  <a:schemeClr val="tx2"/>
                </a:solidFill>
              </a:rPr>
              <a:t>The second ‘An obligation to make payment on demand’ is the phrase from debtor’s point of view. The debtor has an obligation to pay in the future for the goods required.</a:t>
            </a:r>
          </a:p>
          <a:p>
            <a:pPr algn="just" eaLnBrk="1" hangingPunct="1">
              <a:lnSpc>
                <a:spcPct val="90000"/>
              </a:lnSpc>
            </a:pPr>
            <a:r>
              <a:rPr lang="en-US" sz="2400" smtClean="0">
                <a:solidFill>
                  <a:schemeClr val="tx2"/>
                </a:solidFill>
              </a:rPr>
              <a:t>Credit and Debit are thus two sides of the same shield.    </a:t>
            </a:r>
          </a:p>
        </p:txBody>
      </p:sp>
    </p:spTree>
    <p:extLst>
      <p:ext uri="{BB962C8B-B14F-4D97-AF65-F5344CB8AC3E}">
        <p14:creationId xmlns:p14="http://schemas.microsoft.com/office/powerpoint/2010/main" val="1417203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 calcmode="lin" valueType="num">
                                      <p:cBhvr additive="base">
                                        <p:cTn id="7" dur="500" fill="hold"/>
                                        <p:tgtEl>
                                          <p:spTgt spid="1054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54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5475">
                                            <p:txEl>
                                              <p:pRg st="1" end="1"/>
                                            </p:txEl>
                                          </p:spTgt>
                                        </p:tgtEl>
                                        <p:attrNameLst>
                                          <p:attrName>style.visibility</p:attrName>
                                        </p:attrNameLst>
                                      </p:cBhvr>
                                      <p:to>
                                        <p:strVal val="visible"/>
                                      </p:to>
                                    </p:set>
                                    <p:anim calcmode="lin" valueType="num">
                                      <p:cBhvr additive="base">
                                        <p:cTn id="13" dur="500" fill="hold"/>
                                        <p:tgtEl>
                                          <p:spTgt spid="1054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54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5475">
                                            <p:txEl>
                                              <p:pRg st="2" end="2"/>
                                            </p:txEl>
                                          </p:spTgt>
                                        </p:tgtEl>
                                        <p:attrNameLst>
                                          <p:attrName>style.visibility</p:attrName>
                                        </p:attrNameLst>
                                      </p:cBhvr>
                                      <p:to>
                                        <p:strVal val="visible"/>
                                      </p:to>
                                    </p:set>
                                    <p:anim calcmode="lin" valueType="num">
                                      <p:cBhvr additive="base">
                                        <p:cTn id="19" dur="500" fill="hold"/>
                                        <p:tgtEl>
                                          <p:spTgt spid="1054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54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5475">
                                            <p:txEl>
                                              <p:pRg st="3" end="3"/>
                                            </p:txEl>
                                          </p:spTgt>
                                        </p:tgtEl>
                                        <p:attrNameLst>
                                          <p:attrName>style.visibility</p:attrName>
                                        </p:attrNameLst>
                                      </p:cBhvr>
                                      <p:to>
                                        <p:strVal val="visible"/>
                                      </p:to>
                                    </p:set>
                                    <p:anim calcmode="lin" valueType="num">
                                      <p:cBhvr additive="base">
                                        <p:cTn id="25" dur="500" fill="hold"/>
                                        <p:tgtEl>
                                          <p:spTgt spid="1054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547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b="1" smtClean="0">
                <a:solidFill>
                  <a:srgbClr val="AB2627"/>
                </a:solidFill>
              </a:rPr>
              <a:t>Factors which govern cash reserve</a:t>
            </a:r>
          </a:p>
        </p:txBody>
      </p:sp>
      <p:sp>
        <p:nvSpPr>
          <p:cNvPr id="25603" name="Content Placeholder 2"/>
          <p:cNvSpPr>
            <a:spLocks noGrp="1"/>
          </p:cNvSpPr>
          <p:nvPr>
            <p:ph sz="quarter" idx="1"/>
          </p:nvPr>
        </p:nvSpPr>
        <p:spPr>
          <a:xfrm>
            <a:off x="0" y="1214438"/>
            <a:ext cx="8504238" cy="4572000"/>
          </a:xfrm>
        </p:spPr>
        <p:txBody>
          <a:bodyPr/>
          <a:lstStyle/>
          <a:p>
            <a:pPr eaLnBrk="1" hangingPunct="1"/>
            <a:r>
              <a:rPr lang="en-US" smtClean="0"/>
              <a:t>In reality it is not possible to lay down fixed principles regarding the fixation of cash reserves to liabilities of the bank.</a:t>
            </a:r>
          </a:p>
          <a:p>
            <a:pPr eaLnBrk="1" hangingPunct="1"/>
            <a:r>
              <a:rPr lang="en-US" smtClean="0"/>
              <a:t>It varies from time to time. However the main factors governing cash reserve in brief are as under:</a:t>
            </a:r>
          </a:p>
        </p:txBody>
      </p:sp>
    </p:spTree>
    <p:extLst>
      <p:ext uri="{BB962C8B-B14F-4D97-AF65-F5344CB8AC3E}">
        <p14:creationId xmlns:p14="http://schemas.microsoft.com/office/powerpoint/2010/main" val="19504321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 calcmode="lin" valueType="num">
                                      <p:cBhvr additive="base">
                                        <p:cTn id="13"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000" b="1" smtClean="0"/>
              <a:t>(i) Legal requirements:</a:t>
            </a:r>
          </a:p>
          <a:p>
            <a:pPr eaLnBrk="1" hangingPunct="1"/>
            <a:r>
              <a:rPr lang="en-US" sz="2400" smtClean="0"/>
              <a:t>It is legal requirement from the central bank to the commercial banks that they will keep a certain amount of deposits in the form of cash reserve for the demand of the depositors. </a:t>
            </a:r>
          </a:p>
          <a:p>
            <a:pPr eaLnBrk="1" hangingPunct="1"/>
            <a:r>
              <a:rPr lang="en-US" sz="2400" smtClean="0"/>
              <a:t>The object of legal cash requirements is two fold, firstly, it safeguard the deposits of the people and secondly, it is the credit control weapon with the central bank.</a:t>
            </a:r>
          </a:p>
        </p:txBody>
      </p:sp>
    </p:spTree>
    <p:extLst>
      <p:ext uri="{BB962C8B-B14F-4D97-AF65-F5344CB8AC3E}">
        <p14:creationId xmlns:p14="http://schemas.microsoft.com/office/powerpoint/2010/main" val="4050149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sz="quarter" idx="1"/>
          </p:nvPr>
        </p:nvSpPr>
        <p:spPr>
          <a:xfrm>
            <a:off x="457200" y="1428750"/>
            <a:ext cx="8229600" cy="4929188"/>
          </a:xfrm>
        </p:spPr>
        <p:txBody>
          <a:bodyPr/>
          <a:lstStyle/>
          <a:p>
            <a:pPr eaLnBrk="1" hangingPunct="1">
              <a:buFont typeface="Wingdings 2" pitchFamily="18" charset="2"/>
              <a:buNone/>
            </a:pPr>
            <a:r>
              <a:rPr lang="en-US" sz="3000" b="1" smtClean="0"/>
              <a:t>(ii) Nature and size of deposits:</a:t>
            </a:r>
          </a:p>
          <a:p>
            <a:pPr eaLnBrk="1" hangingPunct="1"/>
            <a:r>
              <a:rPr lang="en-US" sz="2400" smtClean="0"/>
              <a:t>If the clients of the banks are industrialists, businessmen and brokers the banks will have to keep large reserve to meet their daily demands for cash.</a:t>
            </a:r>
          </a:p>
          <a:p>
            <a:pPr eaLnBrk="1" hangingPunct="1"/>
            <a:r>
              <a:rPr lang="en-US" sz="2400" smtClean="0"/>
              <a:t>The size of deposits kept by the customers also affects the cash reserve.</a:t>
            </a:r>
          </a:p>
          <a:p>
            <a:pPr eaLnBrk="1" hangingPunct="1"/>
            <a:r>
              <a:rPr lang="en-US" sz="2400" smtClean="0"/>
              <a:t>In case the banks have a few large deposits of the customers, then a large cash reserve has to be maintained.</a:t>
            </a:r>
          </a:p>
          <a:p>
            <a:pPr eaLnBrk="1" hangingPunct="1"/>
            <a:r>
              <a:rPr lang="en-US" sz="2400" smtClean="0"/>
              <a:t>In case the number of depositors of small amount is large, then lesser amount of cash reserve is to be held by the bank.  </a:t>
            </a:r>
          </a:p>
          <a:p>
            <a:pPr eaLnBrk="1" hangingPunct="1"/>
            <a:endParaRPr lang="en-US" sz="2400" smtClean="0"/>
          </a:p>
        </p:txBody>
      </p:sp>
    </p:spTree>
    <p:extLst>
      <p:ext uri="{BB962C8B-B14F-4D97-AF65-F5344CB8AC3E}">
        <p14:creationId xmlns:p14="http://schemas.microsoft.com/office/powerpoint/2010/main" val="2943732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27651">
                                            <p:txEl>
                                              <p:pRg st="3" end="3"/>
                                            </p:txEl>
                                          </p:spTgt>
                                        </p:tgtEl>
                                        <p:attrNameLst>
                                          <p:attrName>style.visibility</p:attrName>
                                        </p:attrNameLst>
                                      </p:cBhvr>
                                      <p:to>
                                        <p:strVal val="visible"/>
                                      </p:to>
                                    </p:set>
                                    <p:anim calcmode="lin" valueType="num">
                                      <p:cBhvr additive="base">
                                        <p:cTn id="25"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27651">
                                            <p:txEl>
                                              <p:pRg st="4" end="4"/>
                                            </p:txEl>
                                          </p:spTgt>
                                        </p:tgtEl>
                                        <p:attrNameLst>
                                          <p:attrName>style.visibility</p:attrName>
                                        </p:attrNameLst>
                                      </p:cBhvr>
                                      <p:to>
                                        <p:strVal val="visible"/>
                                      </p:to>
                                    </p:set>
                                    <p:anim calcmode="lin" valueType="num">
                                      <p:cBhvr additive="base">
                                        <p:cTn id="31" dur="5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6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200" b="1" smtClean="0"/>
              <a:t>(iii). Nature of advances and Investments:</a:t>
            </a:r>
          </a:p>
          <a:p>
            <a:pPr eaLnBrk="1" hangingPunct="1"/>
            <a:r>
              <a:rPr lang="en-US" sz="3000" smtClean="0"/>
              <a:t>In case a bank uses major portion of its deposits in discounting bills, the cash reserve ratio will be low.</a:t>
            </a:r>
          </a:p>
          <a:p>
            <a:pPr eaLnBrk="1" hangingPunct="1"/>
            <a:r>
              <a:rPr lang="en-US" sz="3000" smtClean="0"/>
              <a:t>If the large portion of the funds is used in advances and loans which cannot be liquidated easily, larger cash reserve would be required by the bank.</a:t>
            </a:r>
          </a:p>
        </p:txBody>
      </p:sp>
    </p:spTree>
    <p:extLst>
      <p:ext uri="{BB962C8B-B14F-4D97-AF65-F5344CB8AC3E}">
        <p14:creationId xmlns:p14="http://schemas.microsoft.com/office/powerpoint/2010/main" val="29177012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000" b="1" smtClean="0"/>
              <a:t>(v) Facilities of clearing house:</a:t>
            </a:r>
          </a:p>
          <a:p>
            <a:pPr eaLnBrk="1" hangingPunct="1"/>
            <a:r>
              <a:rPr lang="en-US" sz="2400" smtClean="0"/>
              <a:t>If clearing house facility is available in a locality, then the smaller amount of cash reserve will be required as the bank will have to pay the difference of the checks drawn upon them and drawn upon other banks held by it.</a:t>
            </a:r>
          </a:p>
          <a:p>
            <a:pPr eaLnBrk="1" hangingPunct="1"/>
            <a:r>
              <a:rPr lang="en-US" sz="2400" smtClean="0"/>
              <a:t>In the absence of clearing housing, every transaction will be made in cash. So a large amount of cash reserve is to be maintained.</a:t>
            </a:r>
          </a:p>
        </p:txBody>
      </p:sp>
    </p:spTree>
    <p:extLst>
      <p:ext uri="{BB962C8B-B14F-4D97-AF65-F5344CB8AC3E}">
        <p14:creationId xmlns:p14="http://schemas.microsoft.com/office/powerpoint/2010/main" val="8648806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400" b="1" smtClean="0"/>
              <a:t>(vi) Banking facilities:</a:t>
            </a:r>
          </a:p>
          <a:p>
            <a:pPr eaLnBrk="1" hangingPunct="1"/>
            <a:r>
              <a:rPr lang="en-US" sz="2800" smtClean="0"/>
              <a:t>If the banking system is well established in the country, there will be large inflow and outflow of funds mostly through checks.</a:t>
            </a:r>
          </a:p>
          <a:p>
            <a:pPr eaLnBrk="1" hangingPunct="1"/>
            <a:r>
              <a:rPr lang="en-US" sz="2800" smtClean="0"/>
              <a:t>The banks therefore will keep a smaller portion of cash reserve.</a:t>
            </a:r>
          </a:p>
          <a:p>
            <a:pPr eaLnBrk="1" hangingPunct="1"/>
            <a:r>
              <a:rPr lang="en-US" sz="2800" smtClean="0"/>
              <a:t>In case, the banking system is infancy, then adequate cash reserve is to be maintained by the bank. </a:t>
            </a:r>
          </a:p>
        </p:txBody>
      </p:sp>
    </p:spTree>
    <p:extLst>
      <p:ext uri="{BB962C8B-B14F-4D97-AF65-F5344CB8AC3E}">
        <p14:creationId xmlns:p14="http://schemas.microsoft.com/office/powerpoint/2010/main" val="22032076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800" b="1" smtClean="0"/>
              <a:t>(vii) Area of Operation:</a:t>
            </a:r>
          </a:p>
          <a:p>
            <a:pPr eaLnBrk="1" hangingPunct="1"/>
            <a:r>
              <a:rPr lang="en-US" smtClean="0"/>
              <a:t>The ratio of cash reserve also depends upon the area where the bank is situated.</a:t>
            </a:r>
          </a:p>
          <a:p>
            <a:pPr eaLnBrk="1" hangingPunct="1"/>
            <a:r>
              <a:rPr lang="en-US" smtClean="0"/>
              <a:t>A bank situated in a city will keep more cash reserve than a bank situated in rural area where the demand for cash is low.</a:t>
            </a:r>
          </a:p>
        </p:txBody>
      </p:sp>
    </p:spTree>
    <p:extLst>
      <p:ext uri="{BB962C8B-B14F-4D97-AF65-F5344CB8AC3E}">
        <p14:creationId xmlns:p14="http://schemas.microsoft.com/office/powerpoint/2010/main" val="2666403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800" b="1" smtClean="0"/>
              <a:t>(viii) Political conditions:</a:t>
            </a:r>
          </a:p>
          <a:p>
            <a:pPr eaLnBrk="1" hangingPunct="1"/>
            <a:r>
              <a:rPr lang="en-US" smtClean="0"/>
              <a:t>If there is political stability leading to economic stability in the country, the bank will keep lesser cash reserves.</a:t>
            </a:r>
          </a:p>
          <a:p>
            <a:pPr eaLnBrk="1" hangingPunct="1"/>
            <a:r>
              <a:rPr lang="en-US" smtClean="0"/>
              <a:t>The bank will keep higher reserves in case of economic instability.</a:t>
            </a:r>
          </a:p>
        </p:txBody>
      </p:sp>
    </p:spTree>
    <p:extLst>
      <p:ext uri="{BB962C8B-B14F-4D97-AF65-F5344CB8AC3E}">
        <p14:creationId xmlns:p14="http://schemas.microsoft.com/office/powerpoint/2010/main" val="36447370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b="1" smtClean="0">
                <a:solidFill>
                  <a:srgbClr val="AB2627"/>
                </a:solidFill>
              </a:rPr>
              <a:t>Do Banks Create Credit?</a:t>
            </a:r>
          </a:p>
        </p:txBody>
      </p:sp>
      <p:sp>
        <p:nvSpPr>
          <p:cNvPr id="28675" name="Content Placeholder 2"/>
          <p:cNvSpPr>
            <a:spLocks noGrp="1"/>
          </p:cNvSpPr>
          <p:nvPr>
            <p:ph sz="quarter" idx="1"/>
          </p:nvPr>
        </p:nvSpPr>
        <p:spPr>
          <a:xfrm>
            <a:off x="301625" y="1527175"/>
            <a:ext cx="8504238" cy="4572000"/>
          </a:xfrm>
        </p:spPr>
        <p:txBody>
          <a:bodyPr/>
          <a:lstStyle/>
          <a:p>
            <a:pPr eaLnBrk="1" hangingPunct="1"/>
            <a:r>
              <a:rPr lang="en-US" sz="3000" smtClean="0"/>
              <a:t>Creation of credit means that the commercial banks by taking in deposits and making loans expand the money supply.</a:t>
            </a:r>
          </a:p>
          <a:p>
            <a:pPr eaLnBrk="1" hangingPunct="1"/>
            <a:r>
              <a:rPr lang="en-US" sz="3000" smtClean="0"/>
              <a:t>Creation of credit is one of the important functions of commercial banks.</a:t>
            </a:r>
          </a:p>
          <a:p>
            <a:pPr eaLnBrk="1" hangingPunct="1"/>
            <a:r>
              <a:rPr lang="en-US" sz="3000" smtClean="0"/>
              <a:t>Credit creation is the multiple expansion of banks demand deposits.</a:t>
            </a:r>
          </a:p>
        </p:txBody>
      </p:sp>
    </p:spTree>
    <p:extLst>
      <p:ext uri="{BB962C8B-B14F-4D97-AF65-F5344CB8AC3E}">
        <p14:creationId xmlns:p14="http://schemas.microsoft.com/office/powerpoint/2010/main" val="30989159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sz="quarter" idx="1"/>
          </p:nvPr>
        </p:nvSpPr>
        <p:spPr>
          <a:xfrm>
            <a:off x="301625" y="1527175"/>
            <a:ext cx="8504238" cy="4572000"/>
          </a:xfrm>
        </p:spPr>
        <p:txBody>
          <a:bodyPr/>
          <a:lstStyle/>
          <a:p>
            <a:pPr eaLnBrk="1" hangingPunct="1"/>
            <a:r>
              <a:rPr lang="en-US" sz="2400" smtClean="0"/>
              <a:t>It is an open secret that banks advance a major portion of their deposits to the borrowers and keep smaller part of them for the payment to the customers on demand.</a:t>
            </a:r>
          </a:p>
          <a:p>
            <a:pPr eaLnBrk="1" hangingPunct="1"/>
            <a:r>
              <a:rPr lang="en-US" sz="2400" smtClean="0"/>
              <a:t>Even then the customers of the banks have full confidence that their deposits lying in the banks are quit safe and can be withdrawn on demand.</a:t>
            </a:r>
          </a:p>
          <a:p>
            <a:pPr eaLnBrk="1" hangingPunct="1"/>
            <a:r>
              <a:rPr lang="en-US" sz="2400" smtClean="0"/>
              <a:t>The banks exploit this trust of the customers and expand loans several times than the amount of demand deposits possessed by them.</a:t>
            </a:r>
          </a:p>
          <a:p>
            <a:pPr eaLnBrk="1" hangingPunct="1"/>
            <a:endParaRPr lang="en-US" sz="2400" smtClean="0"/>
          </a:p>
        </p:txBody>
      </p:sp>
    </p:spTree>
    <p:extLst>
      <p:ext uri="{BB962C8B-B14F-4D97-AF65-F5344CB8AC3E}">
        <p14:creationId xmlns:p14="http://schemas.microsoft.com/office/powerpoint/2010/main" val="17654189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 calcmode="lin" valueType="num">
                                      <p:cBhvr additive="base">
                                        <p:cTn id="7"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9699">
                                            <p:txEl>
                                              <p:pRg st="1" end="1"/>
                                            </p:txEl>
                                          </p:spTgt>
                                        </p:tgtEl>
                                        <p:attrNameLst>
                                          <p:attrName>style.visibility</p:attrName>
                                        </p:attrNameLst>
                                      </p:cBhvr>
                                      <p:to>
                                        <p:strVal val="visible"/>
                                      </p:to>
                                    </p:set>
                                    <p:anim calcmode="lin" valueType="num">
                                      <p:cBhvr additive="base">
                                        <p:cTn id="13"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9699">
                                            <p:txEl>
                                              <p:pRg st="2" end="2"/>
                                            </p:txEl>
                                          </p:spTgt>
                                        </p:tgtEl>
                                        <p:attrNameLst>
                                          <p:attrName>style.visibility</p:attrName>
                                        </p:attrNameLst>
                                      </p:cBhvr>
                                      <p:to>
                                        <p:strVal val="visible"/>
                                      </p:to>
                                    </p:set>
                                    <p:anim calcmode="lin" valueType="num">
                                      <p:cBhvr additive="base">
                                        <p:cTn id="19"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06499" name="Rectangle 3"/>
          <p:cNvSpPr>
            <a:spLocks noGrp="1" noChangeArrowheads="1"/>
          </p:cNvSpPr>
          <p:nvPr>
            <p:ph sz="quarter" idx="1"/>
          </p:nvPr>
        </p:nvSpPr>
        <p:spPr>
          <a:xfrm>
            <a:off x="301625" y="1527175"/>
            <a:ext cx="8504238" cy="4572000"/>
          </a:xfrm>
        </p:spPr>
        <p:txBody>
          <a:bodyPr/>
          <a:lstStyle/>
          <a:p>
            <a:pPr algn="just" eaLnBrk="1" hangingPunct="1">
              <a:lnSpc>
                <a:spcPct val="90000"/>
              </a:lnSpc>
            </a:pPr>
            <a:r>
              <a:rPr lang="en-US" smtClean="0">
                <a:solidFill>
                  <a:schemeClr val="tx2"/>
                </a:solidFill>
              </a:rPr>
              <a:t>To give credit is to finance directly or indirectly the expenditure of others against future repayment.</a:t>
            </a:r>
          </a:p>
          <a:p>
            <a:pPr algn="just" eaLnBrk="1" hangingPunct="1">
              <a:lnSpc>
                <a:spcPct val="90000"/>
              </a:lnSpc>
            </a:pPr>
            <a:r>
              <a:rPr lang="en-US" smtClean="0">
                <a:solidFill>
                  <a:schemeClr val="tx2"/>
                </a:solidFill>
              </a:rPr>
              <a:t>Credit is the foundation upon which the economic structure of the countries both developed and developing is strengthening.</a:t>
            </a:r>
          </a:p>
          <a:p>
            <a:pPr algn="just" eaLnBrk="1" hangingPunct="1">
              <a:lnSpc>
                <a:spcPct val="90000"/>
              </a:lnSpc>
            </a:pPr>
            <a:r>
              <a:rPr lang="en-US" smtClean="0">
                <a:solidFill>
                  <a:schemeClr val="tx2"/>
                </a:solidFill>
              </a:rPr>
              <a:t>The main functions which arises from the use of credit are summarized below:  </a:t>
            </a:r>
          </a:p>
        </p:txBody>
      </p:sp>
    </p:spTree>
    <p:extLst>
      <p:ext uri="{BB962C8B-B14F-4D97-AF65-F5344CB8AC3E}">
        <p14:creationId xmlns:p14="http://schemas.microsoft.com/office/powerpoint/2010/main" val="29522346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 calcmode="lin" valueType="num">
                                      <p:cBhvr additive="base">
                                        <p:cTn id="7" dur="5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6499">
                                            <p:txEl>
                                              <p:pRg st="1" end="1"/>
                                            </p:txEl>
                                          </p:spTgt>
                                        </p:tgtEl>
                                        <p:attrNameLst>
                                          <p:attrName>style.visibility</p:attrName>
                                        </p:attrNameLst>
                                      </p:cBhvr>
                                      <p:to>
                                        <p:strVal val="visible"/>
                                      </p:to>
                                    </p:set>
                                    <p:anim calcmode="lin" valueType="num">
                                      <p:cBhvr additive="base">
                                        <p:cTn id="13" dur="500" fill="hold"/>
                                        <p:tgtEl>
                                          <p:spTgt spid="1064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6499">
                                            <p:txEl>
                                              <p:pRg st="2" end="2"/>
                                            </p:txEl>
                                          </p:spTgt>
                                        </p:tgtEl>
                                        <p:attrNameLst>
                                          <p:attrName>style.visibility</p:attrName>
                                        </p:attrNameLst>
                                      </p:cBhvr>
                                      <p:to>
                                        <p:strVal val="visible"/>
                                      </p:to>
                                    </p:set>
                                    <p:anim calcmode="lin" valueType="num">
                                      <p:cBhvr additive="base">
                                        <p:cTn id="19" dur="500" fill="hold"/>
                                        <p:tgtEl>
                                          <p:spTgt spid="1064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sz="quarter" idx="1"/>
          </p:nvPr>
        </p:nvSpPr>
        <p:spPr>
          <a:xfrm>
            <a:off x="301625" y="1527175"/>
            <a:ext cx="8504238" cy="4572000"/>
          </a:xfrm>
        </p:spPr>
        <p:txBody>
          <a:bodyPr/>
          <a:lstStyle/>
          <a:p>
            <a:pPr eaLnBrk="1" hangingPunct="1"/>
            <a:r>
              <a:rPr lang="en-US" smtClean="0"/>
              <a:t>“This tendency on the part of the commercial banks to make loans several times of the excess cash reserves kept by the bank is called creation of credit”.</a:t>
            </a:r>
          </a:p>
        </p:txBody>
      </p:sp>
    </p:spTree>
    <p:extLst>
      <p:ext uri="{BB962C8B-B14F-4D97-AF65-F5344CB8AC3E}">
        <p14:creationId xmlns:p14="http://schemas.microsoft.com/office/powerpoint/2010/main" val="34304980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b="1" smtClean="0">
                <a:solidFill>
                  <a:srgbClr val="AB2627"/>
                </a:solidFill>
              </a:rPr>
              <a:t>Process of Credit Creation</a:t>
            </a:r>
          </a:p>
        </p:txBody>
      </p:sp>
      <p:sp>
        <p:nvSpPr>
          <p:cNvPr id="31747" name="Content Placeholder 2"/>
          <p:cNvSpPr>
            <a:spLocks noGrp="1"/>
          </p:cNvSpPr>
          <p:nvPr>
            <p:ph sz="quarter" idx="1"/>
          </p:nvPr>
        </p:nvSpPr>
        <p:spPr>
          <a:xfrm>
            <a:off x="301625" y="1527175"/>
            <a:ext cx="8504238" cy="4572000"/>
          </a:xfrm>
        </p:spPr>
        <p:txBody>
          <a:bodyPr/>
          <a:lstStyle/>
          <a:p>
            <a:pPr eaLnBrk="1" hangingPunct="1"/>
            <a:r>
              <a:rPr lang="en-US" sz="3000" smtClean="0"/>
              <a:t>A single bank cannot create loan the banking system as a whole can make loans.</a:t>
            </a:r>
          </a:p>
          <a:p>
            <a:pPr eaLnBrk="1" hangingPunct="1"/>
            <a:r>
              <a:rPr lang="en-US" sz="3000" smtClean="0"/>
              <a:t>The process of credit creation is now explained with the help of an example.</a:t>
            </a:r>
          </a:p>
          <a:p>
            <a:pPr eaLnBrk="1" hangingPunct="1"/>
            <a:r>
              <a:rPr lang="en-US" sz="3000" smtClean="0"/>
              <a:t>Let us assume that there are more than one banks in the country. It is further assume that the required reserve ratio is 20%.</a:t>
            </a:r>
          </a:p>
        </p:txBody>
      </p:sp>
    </p:spTree>
    <p:extLst>
      <p:ext uri="{BB962C8B-B14F-4D97-AF65-F5344CB8AC3E}">
        <p14:creationId xmlns:p14="http://schemas.microsoft.com/office/powerpoint/2010/main" val="2407840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1747">
                                            <p:txEl>
                                              <p:pRg st="1" end="1"/>
                                            </p:txEl>
                                          </p:spTgt>
                                        </p:tgtEl>
                                        <p:attrNameLst>
                                          <p:attrName>style.visibility</p:attrName>
                                        </p:attrNameLst>
                                      </p:cBhvr>
                                      <p:to>
                                        <p:strVal val="visible"/>
                                      </p:to>
                                    </p:set>
                                    <p:anim calcmode="lin" valueType="num">
                                      <p:cBhvr additive="base">
                                        <p:cTn id="13" dur="5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anim calcmode="lin" valueType="num">
                                      <p:cBhvr additive="base">
                                        <p:cTn id="19" dur="5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sz="quarter" idx="1"/>
          </p:nvPr>
        </p:nvSpPr>
        <p:spPr>
          <a:xfrm>
            <a:off x="301625" y="1527175"/>
            <a:ext cx="8504238" cy="4572000"/>
          </a:xfrm>
        </p:spPr>
        <p:txBody>
          <a:bodyPr/>
          <a:lstStyle/>
          <a:p>
            <a:pPr eaLnBrk="1" hangingPunct="1"/>
            <a:r>
              <a:rPr lang="en-US" smtClean="0"/>
              <a:t>Some body deposits $1000 in bank A. For simplicity sake, we will show new changes in assets and liabilities only.</a:t>
            </a:r>
          </a:p>
          <a:p>
            <a:pPr eaLnBrk="1" hangingPunct="1"/>
            <a:r>
              <a:rPr lang="en-US" smtClean="0"/>
              <a:t>The balance sheet of bank A now appears as under.</a:t>
            </a:r>
          </a:p>
        </p:txBody>
      </p:sp>
    </p:spTree>
    <p:extLst>
      <p:ext uri="{BB962C8B-B14F-4D97-AF65-F5344CB8AC3E}">
        <p14:creationId xmlns:p14="http://schemas.microsoft.com/office/powerpoint/2010/main" val="9748384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2771">
                                            <p:txEl>
                                              <p:pRg st="1" end="1"/>
                                            </p:txEl>
                                          </p:spTgt>
                                        </p:tgtEl>
                                        <p:attrNameLst>
                                          <p:attrName>style.visibility</p:attrName>
                                        </p:attrNameLst>
                                      </p:cBhvr>
                                      <p:to>
                                        <p:strVal val="visible"/>
                                      </p:to>
                                    </p:set>
                                    <p:anim calcmode="lin" valueType="num">
                                      <p:cBhvr additive="base">
                                        <p:cTn id="13" dur="5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571500" y="642938"/>
          <a:ext cx="8215314" cy="1738311"/>
        </p:xfrm>
        <a:graphic>
          <a:graphicData uri="http://schemas.openxmlformats.org/drawingml/2006/table">
            <a:tbl>
              <a:tblPr firstRow="1" bandRow="1">
                <a:tableStyleId>{5C22544A-7EE6-4342-B048-85BDC9FD1C3A}</a:tableStyleId>
              </a:tblPr>
              <a:tblGrid>
                <a:gridCol w="4107657"/>
                <a:gridCol w="4107657"/>
              </a:tblGrid>
              <a:tr h="666359">
                <a:tc>
                  <a:txBody>
                    <a:bodyPr/>
                    <a:lstStyle/>
                    <a:p>
                      <a:r>
                        <a:rPr lang="en-US" sz="1800" dirty="0" smtClean="0">
                          <a:solidFill>
                            <a:schemeClr val="accent6">
                              <a:lumMod val="10000"/>
                            </a:schemeClr>
                          </a:solidFill>
                        </a:rPr>
                        <a:t>Bank A Balance Sheet</a:t>
                      </a:r>
                      <a:endParaRPr lang="en-US" sz="1800" dirty="0">
                        <a:solidFill>
                          <a:schemeClr val="accent6">
                            <a:lumMod val="10000"/>
                          </a:schemeClr>
                        </a:solidFill>
                      </a:endParaRPr>
                    </a:p>
                  </a:txBody>
                  <a:tcPr marL="91439" marR="91439" marT="45736" marB="45736"/>
                </a:tc>
                <a:tc>
                  <a:txBody>
                    <a:bodyPr/>
                    <a:lstStyle/>
                    <a:p>
                      <a:endParaRPr lang="en-US" sz="1800" dirty="0">
                        <a:solidFill>
                          <a:schemeClr val="accent6">
                            <a:lumMod val="10000"/>
                          </a:schemeClr>
                        </a:solidFill>
                      </a:endParaRPr>
                    </a:p>
                  </a:txBody>
                  <a:tcPr marL="91439" marR="91439" marT="45736" marB="45736"/>
                </a:tc>
              </a:tr>
              <a:tr h="405593">
                <a:tc>
                  <a:txBody>
                    <a:bodyPr/>
                    <a:lstStyle/>
                    <a:p>
                      <a:r>
                        <a:rPr lang="en-US" sz="1800" dirty="0" smtClean="0">
                          <a:solidFill>
                            <a:schemeClr val="accent6">
                              <a:lumMod val="10000"/>
                            </a:schemeClr>
                          </a:solidFill>
                        </a:rPr>
                        <a:t>Assets</a:t>
                      </a:r>
                      <a:endParaRPr lang="en-US" sz="1800" dirty="0">
                        <a:solidFill>
                          <a:schemeClr val="accent6">
                            <a:lumMod val="10000"/>
                          </a:schemeClr>
                        </a:solidFill>
                      </a:endParaRPr>
                    </a:p>
                  </a:txBody>
                  <a:tcPr marL="91439" marR="91439" marT="45736" marB="45736"/>
                </a:tc>
                <a:tc>
                  <a:txBody>
                    <a:bodyPr/>
                    <a:lstStyle/>
                    <a:p>
                      <a:r>
                        <a:rPr lang="en-US" sz="1800" dirty="0" smtClean="0">
                          <a:solidFill>
                            <a:schemeClr val="accent6">
                              <a:lumMod val="10000"/>
                            </a:schemeClr>
                          </a:solidFill>
                        </a:rPr>
                        <a:t>Liabilities</a:t>
                      </a:r>
                      <a:endParaRPr lang="en-US" sz="1800" dirty="0">
                        <a:solidFill>
                          <a:schemeClr val="accent6">
                            <a:lumMod val="10000"/>
                          </a:schemeClr>
                        </a:solidFill>
                      </a:endParaRPr>
                    </a:p>
                  </a:txBody>
                  <a:tcPr marL="91439" marR="91439" marT="45736" marB="45736"/>
                </a:tc>
              </a:tr>
              <a:tr h="666359">
                <a:tc>
                  <a:txBody>
                    <a:bodyPr/>
                    <a:lstStyle/>
                    <a:p>
                      <a:r>
                        <a:rPr lang="en-US" sz="1800" dirty="0" smtClean="0">
                          <a:solidFill>
                            <a:schemeClr val="accent6">
                              <a:lumMod val="10000"/>
                            </a:schemeClr>
                          </a:solidFill>
                        </a:rPr>
                        <a:t>Cash</a:t>
                      </a:r>
                      <a:r>
                        <a:rPr lang="en-US" sz="1800" baseline="0" dirty="0" smtClean="0">
                          <a:solidFill>
                            <a:schemeClr val="accent6">
                              <a:lumMod val="10000"/>
                            </a:schemeClr>
                          </a:solidFill>
                        </a:rPr>
                        <a:t> received = $ 1000</a:t>
                      </a:r>
                      <a:endParaRPr lang="en-US" sz="1800" dirty="0">
                        <a:solidFill>
                          <a:schemeClr val="accent6">
                            <a:lumMod val="10000"/>
                          </a:schemeClr>
                        </a:solidFill>
                      </a:endParaRPr>
                    </a:p>
                  </a:txBody>
                  <a:tcPr marL="91439" marR="91439" marT="45736" marB="45736"/>
                </a:tc>
                <a:tc>
                  <a:txBody>
                    <a:bodyPr/>
                    <a:lstStyle/>
                    <a:p>
                      <a:r>
                        <a:rPr lang="en-US" sz="1800" dirty="0" smtClean="0">
                          <a:solidFill>
                            <a:schemeClr val="accent6">
                              <a:lumMod val="10000"/>
                            </a:schemeClr>
                          </a:solidFill>
                        </a:rPr>
                        <a:t>Demand Deposits = $1000</a:t>
                      </a:r>
                      <a:endParaRPr lang="en-US" sz="1800" dirty="0">
                        <a:solidFill>
                          <a:schemeClr val="accent6">
                            <a:lumMod val="10000"/>
                          </a:schemeClr>
                        </a:solidFill>
                      </a:endParaRPr>
                    </a:p>
                  </a:txBody>
                  <a:tcPr marL="91439" marR="91439" marT="45736" marB="45736"/>
                </a:tc>
              </a:tr>
            </a:tbl>
          </a:graphicData>
        </a:graphic>
      </p:graphicFrame>
      <p:sp>
        <p:nvSpPr>
          <p:cNvPr id="33794" name="Text Placeholder 5"/>
          <p:cNvSpPr>
            <a:spLocks noGrp="1"/>
          </p:cNvSpPr>
          <p:nvPr>
            <p:ph type="body" idx="4294967295"/>
          </p:nvPr>
        </p:nvSpPr>
        <p:spPr>
          <a:xfrm>
            <a:off x="1000125" y="3000375"/>
            <a:ext cx="7772400" cy="1857375"/>
          </a:xfrm>
        </p:spPr>
        <p:txBody>
          <a:bodyPr>
            <a:normAutofit fontScale="85000" lnSpcReduction="10000"/>
          </a:bodyPr>
          <a:lstStyle/>
          <a:p>
            <a:pPr marL="274320" indent="-274320" eaLnBrk="1" fontAlgn="auto" hangingPunct="1">
              <a:spcAft>
                <a:spcPts val="0"/>
              </a:spcAft>
              <a:buFont typeface="Wingdings 2"/>
              <a:buChar char=""/>
              <a:defRPr/>
            </a:pPr>
            <a:r>
              <a:rPr lang="en-US" dirty="0" smtClean="0"/>
              <a:t>We assume now that Mr. X approaches the bank A for a loan. The bank set aside 20% or $200 as required reserve and the balance of $800 is loaned out to Mr. X</a:t>
            </a:r>
          </a:p>
          <a:p>
            <a:pPr marL="274320" indent="-274320" eaLnBrk="1" fontAlgn="auto" hangingPunct="1">
              <a:spcAft>
                <a:spcPts val="0"/>
              </a:spcAft>
              <a:buFont typeface="Wingdings 2"/>
              <a:buChar char=""/>
              <a:defRPr/>
            </a:pPr>
            <a:r>
              <a:rPr lang="en-US" dirty="0" smtClean="0"/>
              <a:t>The Balance sheet of Bank A after giving loan would appear as under.</a:t>
            </a:r>
          </a:p>
        </p:txBody>
      </p:sp>
    </p:spTree>
    <p:extLst>
      <p:ext uri="{BB962C8B-B14F-4D97-AF65-F5344CB8AC3E}">
        <p14:creationId xmlns:p14="http://schemas.microsoft.com/office/powerpoint/2010/main" val="37568830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3794">
                                            <p:txEl>
                                              <p:pRg st="0" end="0"/>
                                            </p:txEl>
                                          </p:spTgt>
                                        </p:tgtEl>
                                        <p:attrNameLst>
                                          <p:attrName>style.visibility</p:attrName>
                                        </p:attrNameLst>
                                      </p:cBhvr>
                                      <p:to>
                                        <p:strVal val="visible"/>
                                      </p:to>
                                    </p:set>
                                    <p:anim calcmode="lin" valueType="num">
                                      <p:cBhvr additive="base">
                                        <p:cTn id="7" dur="500" fill="hold"/>
                                        <p:tgtEl>
                                          <p:spTgt spid="337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3794">
                                            <p:txEl>
                                              <p:pRg st="1" end="1"/>
                                            </p:txEl>
                                          </p:spTgt>
                                        </p:tgtEl>
                                        <p:attrNameLst>
                                          <p:attrName>style.visibility</p:attrName>
                                        </p:attrNameLst>
                                      </p:cBhvr>
                                      <p:to>
                                        <p:strVal val="visible"/>
                                      </p:to>
                                    </p:set>
                                    <p:anim calcmode="lin" valueType="num">
                                      <p:cBhvr additive="base">
                                        <p:cTn id="13" dur="500" fill="hold"/>
                                        <p:tgtEl>
                                          <p:spTgt spid="3379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79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214313" y="714375"/>
          <a:ext cx="8715375" cy="1985966"/>
        </p:xfrm>
        <a:graphic>
          <a:graphicData uri="http://schemas.openxmlformats.org/drawingml/2006/table">
            <a:tbl>
              <a:tblPr firstRow="1" bandRow="1">
                <a:tableStyleId>{5C22544A-7EE6-4342-B048-85BDC9FD1C3A}</a:tableStyleId>
              </a:tblPr>
              <a:tblGrid>
                <a:gridCol w="4253118"/>
                <a:gridCol w="4462257"/>
              </a:tblGrid>
              <a:tr h="666119">
                <a:tc>
                  <a:txBody>
                    <a:bodyPr/>
                    <a:lstStyle/>
                    <a:p>
                      <a:r>
                        <a:rPr lang="en-US" sz="1800" dirty="0" smtClean="0">
                          <a:solidFill>
                            <a:schemeClr val="accent6">
                              <a:lumMod val="10000"/>
                            </a:schemeClr>
                          </a:solidFill>
                        </a:rPr>
                        <a:t>Bank A Balance Sheet</a:t>
                      </a:r>
                      <a:endParaRPr lang="en-US" sz="1800" dirty="0">
                        <a:solidFill>
                          <a:schemeClr val="accent6">
                            <a:lumMod val="10000"/>
                          </a:schemeClr>
                        </a:solidFill>
                      </a:endParaRPr>
                    </a:p>
                  </a:txBody>
                  <a:tcPr marL="91439" marR="91439"/>
                </a:tc>
                <a:tc>
                  <a:txBody>
                    <a:bodyPr/>
                    <a:lstStyle/>
                    <a:p>
                      <a:endParaRPr lang="en-US" sz="1800" dirty="0">
                        <a:solidFill>
                          <a:schemeClr val="accent6">
                            <a:lumMod val="10000"/>
                          </a:schemeClr>
                        </a:solidFill>
                      </a:endParaRPr>
                    </a:p>
                  </a:txBody>
                  <a:tcPr marL="91439" marR="91439"/>
                </a:tc>
              </a:tr>
              <a:tr h="405447">
                <a:tc>
                  <a:txBody>
                    <a:bodyPr/>
                    <a:lstStyle/>
                    <a:p>
                      <a:r>
                        <a:rPr lang="en-US" sz="1800" dirty="0" smtClean="0">
                          <a:solidFill>
                            <a:schemeClr val="accent6">
                              <a:lumMod val="10000"/>
                            </a:schemeClr>
                          </a:solidFill>
                        </a:rPr>
                        <a:t>Assets</a:t>
                      </a:r>
                      <a:endParaRPr lang="en-US" sz="1800" dirty="0">
                        <a:solidFill>
                          <a:schemeClr val="accent6">
                            <a:lumMod val="10000"/>
                          </a:schemeClr>
                        </a:solidFill>
                      </a:endParaRPr>
                    </a:p>
                  </a:txBody>
                  <a:tcPr marL="91439" marR="91439"/>
                </a:tc>
                <a:tc>
                  <a:txBody>
                    <a:bodyPr/>
                    <a:lstStyle/>
                    <a:p>
                      <a:r>
                        <a:rPr lang="en-US" sz="1800" dirty="0" smtClean="0">
                          <a:solidFill>
                            <a:schemeClr val="accent6">
                              <a:lumMod val="10000"/>
                            </a:schemeClr>
                          </a:solidFill>
                        </a:rPr>
                        <a:t>Liabilities</a:t>
                      </a:r>
                      <a:endParaRPr lang="en-US" sz="1800" dirty="0">
                        <a:solidFill>
                          <a:schemeClr val="accent6">
                            <a:lumMod val="10000"/>
                          </a:schemeClr>
                        </a:solidFill>
                      </a:endParaRPr>
                    </a:p>
                  </a:txBody>
                  <a:tcPr marL="91439" marR="91439"/>
                </a:tc>
              </a:tr>
              <a:tr h="914397">
                <a:tc>
                  <a:txBody>
                    <a:bodyPr/>
                    <a:lstStyle/>
                    <a:p>
                      <a:r>
                        <a:rPr lang="en-US" sz="1800" dirty="0" smtClean="0">
                          <a:solidFill>
                            <a:schemeClr val="accent6">
                              <a:lumMod val="10000"/>
                            </a:schemeClr>
                          </a:solidFill>
                        </a:rPr>
                        <a:t>Cash</a:t>
                      </a:r>
                      <a:r>
                        <a:rPr lang="en-US" sz="1800" baseline="0" dirty="0" smtClean="0">
                          <a:solidFill>
                            <a:schemeClr val="accent6">
                              <a:lumMod val="10000"/>
                            </a:schemeClr>
                          </a:solidFill>
                        </a:rPr>
                        <a:t> received = $ 200</a:t>
                      </a:r>
                    </a:p>
                    <a:p>
                      <a:r>
                        <a:rPr lang="en-US" sz="1800" baseline="0" dirty="0" smtClean="0">
                          <a:solidFill>
                            <a:schemeClr val="accent6">
                              <a:lumMod val="10000"/>
                            </a:schemeClr>
                          </a:solidFill>
                        </a:rPr>
                        <a:t>Loan to Mr. X </a:t>
                      </a:r>
                      <a:r>
                        <a:rPr lang="en-US" sz="1800" u="sng" baseline="0" dirty="0" smtClean="0">
                          <a:solidFill>
                            <a:schemeClr val="accent6">
                              <a:lumMod val="10000"/>
                            </a:schemeClr>
                          </a:solidFill>
                        </a:rPr>
                        <a:t> =    800</a:t>
                      </a:r>
                    </a:p>
                    <a:p>
                      <a:r>
                        <a:rPr lang="en-US" sz="1800" baseline="0" dirty="0" smtClean="0">
                          <a:solidFill>
                            <a:schemeClr val="accent6">
                              <a:lumMod val="10000"/>
                            </a:schemeClr>
                          </a:solidFill>
                        </a:rPr>
                        <a:t>Total              = $1000</a:t>
                      </a:r>
                      <a:endParaRPr lang="en-US" sz="1800" dirty="0">
                        <a:solidFill>
                          <a:schemeClr val="accent6">
                            <a:lumMod val="10000"/>
                          </a:schemeClr>
                        </a:solidFill>
                      </a:endParaRPr>
                    </a:p>
                  </a:txBody>
                  <a:tcPr marL="91439" marR="91439"/>
                </a:tc>
                <a:tc>
                  <a:txBody>
                    <a:bodyPr/>
                    <a:lstStyle/>
                    <a:p>
                      <a:r>
                        <a:rPr lang="en-US" sz="1800" dirty="0" smtClean="0">
                          <a:solidFill>
                            <a:schemeClr val="accent6">
                              <a:lumMod val="10000"/>
                            </a:schemeClr>
                          </a:solidFill>
                        </a:rPr>
                        <a:t>Demand Deposits = $1000</a:t>
                      </a:r>
                    </a:p>
                    <a:p>
                      <a:r>
                        <a:rPr lang="en-US" sz="1800" baseline="0" dirty="0" smtClean="0">
                          <a:solidFill>
                            <a:schemeClr val="accent6">
                              <a:lumMod val="10000"/>
                            </a:schemeClr>
                          </a:solidFill>
                        </a:rPr>
                        <a:t>                          </a:t>
                      </a:r>
                      <a:r>
                        <a:rPr lang="en-US" sz="1800" dirty="0" smtClean="0">
                          <a:solidFill>
                            <a:schemeClr val="accent6">
                              <a:lumMod val="10000"/>
                            </a:schemeClr>
                          </a:solidFill>
                        </a:rPr>
                        <a:t>_________</a:t>
                      </a:r>
                    </a:p>
                    <a:p>
                      <a:r>
                        <a:rPr lang="en-US" sz="1800" dirty="0" smtClean="0">
                          <a:solidFill>
                            <a:schemeClr val="accent6">
                              <a:lumMod val="10000"/>
                            </a:schemeClr>
                          </a:solidFill>
                        </a:rPr>
                        <a:t>Total                  </a:t>
                      </a:r>
                      <a:r>
                        <a:rPr lang="en-US" sz="1800" baseline="0" dirty="0" smtClean="0">
                          <a:solidFill>
                            <a:schemeClr val="accent6">
                              <a:lumMod val="10000"/>
                            </a:schemeClr>
                          </a:solidFill>
                        </a:rPr>
                        <a:t> =  $1000</a:t>
                      </a:r>
                      <a:endParaRPr lang="en-US" sz="1800" dirty="0">
                        <a:solidFill>
                          <a:schemeClr val="accent6">
                            <a:lumMod val="10000"/>
                          </a:schemeClr>
                        </a:solidFill>
                      </a:endParaRPr>
                    </a:p>
                  </a:txBody>
                  <a:tcPr marL="91439" marR="91439"/>
                </a:tc>
              </a:tr>
            </a:tbl>
          </a:graphicData>
        </a:graphic>
      </p:graphicFrame>
      <p:sp>
        <p:nvSpPr>
          <p:cNvPr id="34818" name="Text Placeholder 5"/>
          <p:cNvSpPr>
            <a:spLocks noGrp="1"/>
          </p:cNvSpPr>
          <p:nvPr>
            <p:ph type="body" idx="4294967295"/>
          </p:nvPr>
        </p:nvSpPr>
        <p:spPr>
          <a:xfrm>
            <a:off x="928688" y="2928938"/>
            <a:ext cx="7772400" cy="2214562"/>
          </a:xfrm>
        </p:spPr>
        <p:txBody>
          <a:bodyPr>
            <a:normAutofit fontScale="92500" lnSpcReduction="20000"/>
          </a:bodyPr>
          <a:lstStyle/>
          <a:p>
            <a:pPr marL="274320" indent="-274320" eaLnBrk="1" fontAlgn="auto" hangingPunct="1">
              <a:spcAft>
                <a:spcPts val="0"/>
              </a:spcAft>
              <a:buFont typeface="Wingdings 2"/>
              <a:buChar char=""/>
              <a:defRPr/>
            </a:pPr>
            <a:r>
              <a:rPr lang="en-US" dirty="0" smtClean="0"/>
              <a:t>Now We assume that the borrower Mr. X makes a payment of $800 by check to Mr. Y to pay his debt.</a:t>
            </a:r>
          </a:p>
          <a:p>
            <a:pPr marL="274320" indent="-274320" eaLnBrk="1" fontAlgn="auto" hangingPunct="1">
              <a:spcAft>
                <a:spcPts val="0"/>
              </a:spcAft>
              <a:buFont typeface="Wingdings 2"/>
              <a:buChar char=""/>
              <a:defRPr/>
            </a:pPr>
            <a:r>
              <a:rPr lang="en-US" dirty="0" smtClean="0"/>
              <a:t>Mr. Y has account in Bank B and he deposits this amount in his account.</a:t>
            </a:r>
          </a:p>
          <a:p>
            <a:pPr marL="274320" indent="-274320" eaLnBrk="1" fontAlgn="auto" hangingPunct="1">
              <a:spcAft>
                <a:spcPts val="0"/>
              </a:spcAft>
              <a:buFont typeface="Wingdings 2"/>
              <a:buChar char=""/>
              <a:defRPr/>
            </a:pPr>
            <a:r>
              <a:rPr lang="en-US" dirty="0" smtClean="0"/>
              <a:t>The Bank B receives $800 as deposits and its balance sheet now appear as under.</a:t>
            </a:r>
          </a:p>
        </p:txBody>
      </p:sp>
    </p:spTree>
    <p:extLst>
      <p:ext uri="{BB962C8B-B14F-4D97-AF65-F5344CB8AC3E}">
        <p14:creationId xmlns:p14="http://schemas.microsoft.com/office/powerpoint/2010/main" val="1546576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 calcmode="lin" valueType="num">
                                      <p:cBhvr additive="base">
                                        <p:cTn id="7" dur="500" fill="hold"/>
                                        <p:tgtEl>
                                          <p:spTgt spid="34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4818">
                                            <p:txEl>
                                              <p:pRg st="1" end="1"/>
                                            </p:txEl>
                                          </p:spTgt>
                                        </p:tgtEl>
                                        <p:attrNameLst>
                                          <p:attrName>style.visibility</p:attrName>
                                        </p:attrNameLst>
                                      </p:cBhvr>
                                      <p:to>
                                        <p:strVal val="visible"/>
                                      </p:to>
                                    </p:set>
                                    <p:anim calcmode="lin" valueType="num">
                                      <p:cBhvr additive="base">
                                        <p:cTn id="13" dur="500" fill="hold"/>
                                        <p:tgtEl>
                                          <p:spTgt spid="348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4818">
                                            <p:txEl>
                                              <p:pRg st="2" end="2"/>
                                            </p:txEl>
                                          </p:spTgt>
                                        </p:tgtEl>
                                        <p:attrNameLst>
                                          <p:attrName>style.visibility</p:attrName>
                                        </p:attrNameLst>
                                      </p:cBhvr>
                                      <p:to>
                                        <p:strVal val="visible"/>
                                      </p:to>
                                    </p:set>
                                    <p:anim calcmode="lin" valueType="num">
                                      <p:cBhvr additive="base">
                                        <p:cTn id="19" dur="500" fill="hold"/>
                                        <p:tgtEl>
                                          <p:spTgt spid="3481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0" y="714375"/>
          <a:ext cx="9144000" cy="1738313"/>
        </p:xfrm>
        <a:graphic>
          <a:graphicData uri="http://schemas.openxmlformats.org/drawingml/2006/table">
            <a:tbl>
              <a:tblPr firstRow="1" bandRow="1">
                <a:tableStyleId>{5C22544A-7EE6-4342-B048-85BDC9FD1C3A}</a:tableStyleId>
              </a:tblPr>
              <a:tblGrid>
                <a:gridCol w="4572000"/>
                <a:gridCol w="4572000"/>
              </a:tblGrid>
              <a:tr h="666360">
                <a:tc>
                  <a:txBody>
                    <a:bodyPr/>
                    <a:lstStyle/>
                    <a:p>
                      <a:r>
                        <a:rPr lang="en-US" sz="1800" dirty="0" smtClean="0">
                          <a:solidFill>
                            <a:schemeClr val="accent6">
                              <a:lumMod val="10000"/>
                            </a:schemeClr>
                          </a:solidFill>
                        </a:rPr>
                        <a:t>Bank B Balance Sheet</a:t>
                      </a:r>
                      <a:endParaRPr lang="en-US" sz="1800" dirty="0">
                        <a:solidFill>
                          <a:schemeClr val="accent6">
                            <a:lumMod val="10000"/>
                          </a:schemeClr>
                        </a:solidFill>
                      </a:endParaRPr>
                    </a:p>
                  </a:txBody>
                  <a:tcPr marT="45736" marB="45736"/>
                </a:tc>
                <a:tc>
                  <a:txBody>
                    <a:bodyPr/>
                    <a:lstStyle/>
                    <a:p>
                      <a:endParaRPr lang="en-US" sz="1800" dirty="0">
                        <a:solidFill>
                          <a:schemeClr val="accent6">
                            <a:lumMod val="10000"/>
                          </a:schemeClr>
                        </a:solidFill>
                      </a:endParaRPr>
                    </a:p>
                  </a:txBody>
                  <a:tcPr marT="45736" marB="45736"/>
                </a:tc>
              </a:tr>
              <a:tr h="405593">
                <a:tc>
                  <a:txBody>
                    <a:bodyPr/>
                    <a:lstStyle/>
                    <a:p>
                      <a:r>
                        <a:rPr lang="en-US" sz="1800" dirty="0" smtClean="0">
                          <a:solidFill>
                            <a:schemeClr val="accent6">
                              <a:lumMod val="10000"/>
                            </a:schemeClr>
                          </a:solidFill>
                        </a:rPr>
                        <a:t>Assets</a:t>
                      </a:r>
                      <a:endParaRPr lang="en-US" sz="1800" dirty="0">
                        <a:solidFill>
                          <a:schemeClr val="accent6">
                            <a:lumMod val="10000"/>
                          </a:schemeClr>
                        </a:solidFill>
                      </a:endParaRPr>
                    </a:p>
                  </a:txBody>
                  <a:tcPr marT="45736" marB="45736"/>
                </a:tc>
                <a:tc>
                  <a:txBody>
                    <a:bodyPr/>
                    <a:lstStyle/>
                    <a:p>
                      <a:r>
                        <a:rPr lang="en-US" sz="1800" dirty="0" smtClean="0">
                          <a:solidFill>
                            <a:schemeClr val="accent6">
                              <a:lumMod val="10000"/>
                            </a:schemeClr>
                          </a:solidFill>
                        </a:rPr>
                        <a:t>Liabilities</a:t>
                      </a:r>
                      <a:endParaRPr lang="en-US" sz="1800" dirty="0">
                        <a:solidFill>
                          <a:schemeClr val="accent6">
                            <a:lumMod val="10000"/>
                          </a:schemeClr>
                        </a:solidFill>
                      </a:endParaRPr>
                    </a:p>
                  </a:txBody>
                  <a:tcPr marT="45736" marB="45736"/>
                </a:tc>
              </a:tr>
              <a:tr h="666360">
                <a:tc>
                  <a:txBody>
                    <a:bodyPr/>
                    <a:lstStyle/>
                    <a:p>
                      <a:r>
                        <a:rPr lang="en-US" sz="1800" dirty="0" smtClean="0">
                          <a:solidFill>
                            <a:schemeClr val="accent6">
                              <a:lumMod val="10000"/>
                            </a:schemeClr>
                          </a:solidFill>
                        </a:rPr>
                        <a:t>Cash</a:t>
                      </a:r>
                      <a:r>
                        <a:rPr lang="en-US" sz="1800" baseline="0" dirty="0" smtClean="0">
                          <a:solidFill>
                            <a:schemeClr val="accent6">
                              <a:lumMod val="10000"/>
                            </a:schemeClr>
                          </a:solidFill>
                        </a:rPr>
                        <a:t> received = $ 800</a:t>
                      </a:r>
                      <a:endParaRPr lang="en-US" sz="1800" dirty="0">
                        <a:solidFill>
                          <a:schemeClr val="accent6">
                            <a:lumMod val="10000"/>
                          </a:schemeClr>
                        </a:solidFill>
                      </a:endParaRPr>
                    </a:p>
                  </a:txBody>
                  <a:tcPr marT="45736" marB="45736"/>
                </a:tc>
                <a:tc>
                  <a:txBody>
                    <a:bodyPr/>
                    <a:lstStyle/>
                    <a:p>
                      <a:r>
                        <a:rPr lang="en-US" sz="1800" dirty="0" smtClean="0">
                          <a:solidFill>
                            <a:schemeClr val="accent6">
                              <a:lumMod val="10000"/>
                            </a:schemeClr>
                          </a:solidFill>
                        </a:rPr>
                        <a:t>Demand Deposits = $800</a:t>
                      </a:r>
                      <a:endParaRPr lang="en-US" sz="1800" dirty="0">
                        <a:solidFill>
                          <a:schemeClr val="accent6">
                            <a:lumMod val="10000"/>
                          </a:schemeClr>
                        </a:solidFill>
                      </a:endParaRPr>
                    </a:p>
                  </a:txBody>
                  <a:tcPr marT="45736" marB="45736"/>
                </a:tc>
              </a:tr>
            </a:tbl>
          </a:graphicData>
        </a:graphic>
      </p:graphicFrame>
      <p:sp>
        <p:nvSpPr>
          <p:cNvPr id="35842" name="Text Placeholder 5"/>
          <p:cNvSpPr>
            <a:spLocks noGrp="1"/>
          </p:cNvSpPr>
          <p:nvPr>
            <p:ph type="body" idx="4294967295"/>
          </p:nvPr>
        </p:nvSpPr>
        <p:spPr>
          <a:xfrm>
            <a:off x="1371600" y="2428875"/>
            <a:ext cx="7772400" cy="1857375"/>
          </a:xfrm>
        </p:spPr>
        <p:txBody>
          <a:bodyPr>
            <a:normAutofit fontScale="85000" lnSpcReduction="10000"/>
          </a:bodyPr>
          <a:lstStyle/>
          <a:p>
            <a:pPr marL="274320" indent="-274320" eaLnBrk="1" fontAlgn="auto" hangingPunct="1">
              <a:spcAft>
                <a:spcPts val="0"/>
              </a:spcAft>
              <a:buFont typeface="Wingdings 2"/>
              <a:buChar char=""/>
              <a:defRPr/>
            </a:pPr>
            <a:r>
              <a:rPr lang="en-US" smtClean="0"/>
              <a:t>We further assume that Mr. N approaches the bank B for a loan. The bank set aside 20% or $160 as required reserve and the balance of $640 is loaned out to Mr. N.</a:t>
            </a:r>
          </a:p>
          <a:p>
            <a:pPr marL="274320" indent="-274320" eaLnBrk="1" fontAlgn="auto" hangingPunct="1">
              <a:spcAft>
                <a:spcPts val="0"/>
              </a:spcAft>
              <a:buFont typeface="Wingdings 2"/>
              <a:buChar char=""/>
              <a:defRPr/>
            </a:pPr>
            <a:r>
              <a:rPr lang="en-US" smtClean="0"/>
              <a:t>The Balance sheet of Bank B after giving loan would appear as under.</a:t>
            </a:r>
          </a:p>
        </p:txBody>
      </p:sp>
    </p:spTree>
    <p:extLst>
      <p:ext uri="{BB962C8B-B14F-4D97-AF65-F5344CB8AC3E}">
        <p14:creationId xmlns:p14="http://schemas.microsoft.com/office/powerpoint/2010/main" val="28081047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 calcmode="lin" valueType="num">
                                      <p:cBhvr additive="base">
                                        <p:cTn id="7" dur="500" fill="hold"/>
                                        <p:tgtEl>
                                          <p:spTgt spid="3584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5842">
                                            <p:txEl>
                                              <p:pRg st="1" end="1"/>
                                            </p:txEl>
                                          </p:spTgt>
                                        </p:tgtEl>
                                        <p:attrNameLst>
                                          <p:attrName>style.visibility</p:attrName>
                                        </p:attrNameLst>
                                      </p:cBhvr>
                                      <p:to>
                                        <p:strVal val="visible"/>
                                      </p:to>
                                    </p:set>
                                    <p:anim calcmode="lin" valueType="num">
                                      <p:cBhvr additive="base">
                                        <p:cTn id="13" dur="500" fill="hold"/>
                                        <p:tgtEl>
                                          <p:spTgt spid="3584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0" y="714375"/>
          <a:ext cx="9144000" cy="1985966"/>
        </p:xfrm>
        <a:graphic>
          <a:graphicData uri="http://schemas.openxmlformats.org/drawingml/2006/table">
            <a:tbl>
              <a:tblPr firstRow="1" bandRow="1">
                <a:tableStyleId>{5C22544A-7EE6-4342-B048-85BDC9FD1C3A}</a:tableStyleId>
              </a:tblPr>
              <a:tblGrid>
                <a:gridCol w="4572000"/>
                <a:gridCol w="4572000"/>
              </a:tblGrid>
              <a:tr h="666119">
                <a:tc>
                  <a:txBody>
                    <a:bodyPr/>
                    <a:lstStyle/>
                    <a:p>
                      <a:r>
                        <a:rPr lang="en-US" sz="1800" dirty="0" smtClean="0">
                          <a:solidFill>
                            <a:schemeClr val="accent6">
                              <a:lumMod val="10000"/>
                            </a:schemeClr>
                          </a:solidFill>
                        </a:rPr>
                        <a:t>Bank B Balance Sheet</a:t>
                      </a:r>
                      <a:endParaRPr lang="en-US" sz="1800" dirty="0">
                        <a:solidFill>
                          <a:schemeClr val="accent6">
                            <a:lumMod val="10000"/>
                          </a:schemeClr>
                        </a:solidFill>
                      </a:endParaRPr>
                    </a:p>
                  </a:txBody>
                  <a:tcPr/>
                </a:tc>
                <a:tc>
                  <a:txBody>
                    <a:bodyPr/>
                    <a:lstStyle/>
                    <a:p>
                      <a:endParaRPr lang="en-US" sz="1800" dirty="0">
                        <a:solidFill>
                          <a:schemeClr val="accent6">
                            <a:lumMod val="10000"/>
                          </a:schemeClr>
                        </a:solidFill>
                      </a:endParaRPr>
                    </a:p>
                  </a:txBody>
                  <a:tcPr/>
                </a:tc>
              </a:tr>
              <a:tr h="405447">
                <a:tc>
                  <a:txBody>
                    <a:bodyPr/>
                    <a:lstStyle/>
                    <a:p>
                      <a:r>
                        <a:rPr lang="en-US" sz="1800" dirty="0" smtClean="0">
                          <a:solidFill>
                            <a:schemeClr val="accent6">
                              <a:lumMod val="10000"/>
                            </a:schemeClr>
                          </a:solidFill>
                        </a:rPr>
                        <a:t>Assets</a:t>
                      </a:r>
                      <a:endParaRPr lang="en-US" sz="1800" dirty="0">
                        <a:solidFill>
                          <a:schemeClr val="accent6">
                            <a:lumMod val="10000"/>
                          </a:schemeClr>
                        </a:solidFill>
                      </a:endParaRPr>
                    </a:p>
                  </a:txBody>
                  <a:tcPr/>
                </a:tc>
                <a:tc>
                  <a:txBody>
                    <a:bodyPr/>
                    <a:lstStyle/>
                    <a:p>
                      <a:r>
                        <a:rPr lang="en-US" sz="1800" dirty="0" smtClean="0">
                          <a:solidFill>
                            <a:schemeClr val="accent6">
                              <a:lumMod val="10000"/>
                            </a:schemeClr>
                          </a:solidFill>
                        </a:rPr>
                        <a:t>Liabilities</a:t>
                      </a:r>
                      <a:endParaRPr lang="en-US" sz="1800" dirty="0">
                        <a:solidFill>
                          <a:schemeClr val="accent6">
                            <a:lumMod val="10000"/>
                          </a:schemeClr>
                        </a:solidFill>
                      </a:endParaRPr>
                    </a:p>
                  </a:txBody>
                  <a:tcPr/>
                </a:tc>
              </a:tr>
              <a:tr h="914397">
                <a:tc>
                  <a:txBody>
                    <a:bodyPr/>
                    <a:lstStyle/>
                    <a:p>
                      <a:r>
                        <a:rPr lang="en-US" sz="1800" dirty="0" smtClean="0">
                          <a:solidFill>
                            <a:schemeClr val="accent6">
                              <a:lumMod val="10000"/>
                            </a:schemeClr>
                          </a:solidFill>
                        </a:rPr>
                        <a:t>Cash</a:t>
                      </a:r>
                      <a:r>
                        <a:rPr lang="en-US" sz="1800" baseline="0" dirty="0" smtClean="0">
                          <a:solidFill>
                            <a:schemeClr val="accent6">
                              <a:lumMod val="10000"/>
                            </a:schemeClr>
                          </a:solidFill>
                        </a:rPr>
                        <a:t> received = $ 160</a:t>
                      </a:r>
                    </a:p>
                    <a:p>
                      <a:r>
                        <a:rPr lang="en-US" sz="1800" baseline="0" dirty="0" smtClean="0">
                          <a:solidFill>
                            <a:schemeClr val="accent6">
                              <a:lumMod val="10000"/>
                            </a:schemeClr>
                          </a:solidFill>
                        </a:rPr>
                        <a:t>Loan to Mr. N </a:t>
                      </a:r>
                      <a:r>
                        <a:rPr lang="en-US" sz="1800" u="sng" baseline="0" dirty="0" smtClean="0">
                          <a:solidFill>
                            <a:schemeClr val="accent6">
                              <a:lumMod val="10000"/>
                            </a:schemeClr>
                          </a:solidFill>
                        </a:rPr>
                        <a:t> =    640</a:t>
                      </a:r>
                    </a:p>
                    <a:p>
                      <a:r>
                        <a:rPr lang="en-US" sz="1800" baseline="0" dirty="0" smtClean="0">
                          <a:solidFill>
                            <a:schemeClr val="accent6">
                              <a:lumMod val="10000"/>
                            </a:schemeClr>
                          </a:solidFill>
                        </a:rPr>
                        <a:t>Total              = $800</a:t>
                      </a:r>
                      <a:endParaRPr lang="en-US" sz="1800" dirty="0">
                        <a:solidFill>
                          <a:schemeClr val="accent6">
                            <a:lumMod val="10000"/>
                          </a:schemeClr>
                        </a:solidFill>
                      </a:endParaRPr>
                    </a:p>
                  </a:txBody>
                  <a:tcPr/>
                </a:tc>
                <a:tc>
                  <a:txBody>
                    <a:bodyPr/>
                    <a:lstStyle/>
                    <a:p>
                      <a:r>
                        <a:rPr lang="en-US" sz="1800" dirty="0" smtClean="0">
                          <a:solidFill>
                            <a:schemeClr val="accent6">
                              <a:lumMod val="10000"/>
                            </a:schemeClr>
                          </a:solidFill>
                        </a:rPr>
                        <a:t>Demand Deposits = $800</a:t>
                      </a:r>
                    </a:p>
                    <a:p>
                      <a:r>
                        <a:rPr lang="en-US" sz="1800" baseline="0" dirty="0" smtClean="0">
                          <a:solidFill>
                            <a:schemeClr val="accent6">
                              <a:lumMod val="10000"/>
                            </a:schemeClr>
                          </a:solidFill>
                        </a:rPr>
                        <a:t>                          </a:t>
                      </a:r>
                      <a:r>
                        <a:rPr lang="en-US" sz="1800" dirty="0" smtClean="0">
                          <a:solidFill>
                            <a:schemeClr val="accent6">
                              <a:lumMod val="10000"/>
                            </a:schemeClr>
                          </a:solidFill>
                        </a:rPr>
                        <a:t>_________</a:t>
                      </a:r>
                    </a:p>
                    <a:p>
                      <a:r>
                        <a:rPr lang="en-US" sz="1800" dirty="0" smtClean="0">
                          <a:solidFill>
                            <a:schemeClr val="accent6">
                              <a:lumMod val="10000"/>
                            </a:schemeClr>
                          </a:solidFill>
                        </a:rPr>
                        <a:t>Total                  </a:t>
                      </a:r>
                      <a:r>
                        <a:rPr lang="en-US" sz="1800" baseline="0" dirty="0" smtClean="0">
                          <a:solidFill>
                            <a:schemeClr val="accent6">
                              <a:lumMod val="10000"/>
                            </a:schemeClr>
                          </a:solidFill>
                        </a:rPr>
                        <a:t> =  $800</a:t>
                      </a:r>
                      <a:endParaRPr lang="en-US" sz="1800" dirty="0">
                        <a:solidFill>
                          <a:schemeClr val="accent6">
                            <a:lumMod val="10000"/>
                          </a:schemeClr>
                        </a:solidFill>
                      </a:endParaRPr>
                    </a:p>
                  </a:txBody>
                  <a:tcPr/>
                </a:tc>
              </a:tr>
            </a:tbl>
          </a:graphicData>
        </a:graphic>
      </p:graphicFrame>
      <p:sp>
        <p:nvSpPr>
          <p:cNvPr id="36866" name="Text Placeholder 5"/>
          <p:cNvSpPr>
            <a:spLocks noGrp="1"/>
          </p:cNvSpPr>
          <p:nvPr>
            <p:ph type="body" idx="4294967295"/>
          </p:nvPr>
        </p:nvSpPr>
        <p:spPr>
          <a:xfrm>
            <a:off x="1371600" y="3000375"/>
            <a:ext cx="7772400" cy="2500313"/>
          </a:xfrm>
        </p:spPr>
        <p:txBody>
          <a:bodyPr>
            <a:normAutofit fontScale="92500" lnSpcReduction="20000"/>
          </a:bodyPr>
          <a:lstStyle/>
          <a:p>
            <a:pPr marL="274320" indent="-274320" eaLnBrk="1" fontAlgn="auto" hangingPunct="1">
              <a:spcAft>
                <a:spcPts val="0"/>
              </a:spcAft>
              <a:buFont typeface="Wingdings 2"/>
              <a:buChar char=""/>
              <a:defRPr/>
            </a:pPr>
            <a:r>
              <a:rPr lang="en-US" smtClean="0"/>
              <a:t>Now We assume that the borrower Mr. N makes a payment of $640 by check to Mr. M to pay his debt.</a:t>
            </a:r>
          </a:p>
          <a:p>
            <a:pPr marL="274320" indent="-274320" eaLnBrk="1" fontAlgn="auto" hangingPunct="1">
              <a:spcAft>
                <a:spcPts val="0"/>
              </a:spcAft>
              <a:buFont typeface="Wingdings 2"/>
              <a:buChar char=""/>
              <a:defRPr/>
            </a:pPr>
            <a:r>
              <a:rPr lang="en-US" smtClean="0"/>
              <a:t>Mr. M has account in Bank C and he deposits this amount in his account. </a:t>
            </a:r>
          </a:p>
          <a:p>
            <a:pPr marL="274320" indent="-274320" eaLnBrk="1" fontAlgn="auto" hangingPunct="1">
              <a:spcAft>
                <a:spcPts val="0"/>
              </a:spcAft>
              <a:buFont typeface="Wingdings 2"/>
              <a:buChar char=""/>
              <a:defRPr/>
            </a:pPr>
            <a:r>
              <a:rPr lang="en-US" smtClean="0"/>
              <a:t>The Balance Sheet of bank C increases by $640.The Bank C also keep 20% as required reserve ($128) and give excess reserve of $512 as loan to Mr. Z.</a:t>
            </a:r>
          </a:p>
        </p:txBody>
      </p:sp>
    </p:spTree>
    <p:extLst>
      <p:ext uri="{BB962C8B-B14F-4D97-AF65-F5344CB8AC3E}">
        <p14:creationId xmlns:p14="http://schemas.microsoft.com/office/powerpoint/2010/main" val="42094653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 calcmode="lin" valueType="num">
                                      <p:cBhvr additive="base">
                                        <p:cTn id="7" dur="500" fill="hold"/>
                                        <p:tgtEl>
                                          <p:spTgt spid="368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6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6866">
                                            <p:txEl>
                                              <p:pRg st="1" end="1"/>
                                            </p:txEl>
                                          </p:spTgt>
                                        </p:tgtEl>
                                        <p:attrNameLst>
                                          <p:attrName>style.visibility</p:attrName>
                                        </p:attrNameLst>
                                      </p:cBhvr>
                                      <p:to>
                                        <p:strVal val="visible"/>
                                      </p:to>
                                    </p:set>
                                    <p:anim calcmode="lin" valueType="num">
                                      <p:cBhvr additive="base">
                                        <p:cTn id="13" dur="500" fill="hold"/>
                                        <p:tgtEl>
                                          <p:spTgt spid="3686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6866">
                                            <p:txEl>
                                              <p:pRg st="2" end="2"/>
                                            </p:txEl>
                                          </p:spTgt>
                                        </p:tgtEl>
                                        <p:attrNameLst>
                                          <p:attrName>style.visibility</p:attrName>
                                        </p:attrNameLst>
                                      </p:cBhvr>
                                      <p:to>
                                        <p:strVal val="visible"/>
                                      </p:to>
                                    </p:set>
                                    <p:anim calcmode="lin" valueType="num">
                                      <p:cBhvr additive="base">
                                        <p:cTn id="19" dur="500" fill="hold"/>
                                        <p:tgtEl>
                                          <p:spTgt spid="3686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4"/>
          <p:cNvSpPr>
            <a:spLocks noGrp="1"/>
          </p:cNvSpPr>
          <p:nvPr>
            <p:ph sz="quarter" idx="1"/>
          </p:nvPr>
        </p:nvSpPr>
        <p:spPr>
          <a:xfrm>
            <a:off x="301625" y="1527175"/>
            <a:ext cx="8504238" cy="4572000"/>
          </a:xfrm>
        </p:spPr>
        <p:txBody>
          <a:bodyPr/>
          <a:lstStyle/>
          <a:p>
            <a:pPr eaLnBrk="1" hangingPunct="1"/>
            <a:r>
              <a:rPr lang="en-US" sz="2400" smtClean="0"/>
              <a:t>The amount loaned out to Mr. Z becomes a new deposits at another bank K.</a:t>
            </a:r>
          </a:p>
          <a:p>
            <a:pPr eaLnBrk="1" hangingPunct="1"/>
            <a:r>
              <a:rPr lang="en-US" sz="2400" smtClean="0"/>
              <a:t>If the process of creating secondary deposits is continued, then at each stage in this sequence the amount of new loan gets smaller and smaller.</a:t>
            </a:r>
          </a:p>
          <a:p>
            <a:pPr eaLnBrk="1" hangingPunct="1"/>
            <a:r>
              <a:rPr lang="en-US" sz="2400" smtClean="0"/>
              <a:t>The initial or primary deposit of $1000 with Bank A leads to the secondary deposits of $800 in the first round , $640 in the second round and $512 in third round and so on.</a:t>
            </a:r>
          </a:p>
          <a:p>
            <a:pPr eaLnBrk="1" hangingPunct="1"/>
            <a:r>
              <a:rPr lang="en-US" sz="2400" smtClean="0"/>
              <a:t>The total increase in deposits from the initial $1000 is $5000.   </a:t>
            </a:r>
          </a:p>
        </p:txBody>
      </p:sp>
    </p:spTree>
    <p:extLst>
      <p:ext uri="{BB962C8B-B14F-4D97-AF65-F5344CB8AC3E}">
        <p14:creationId xmlns:p14="http://schemas.microsoft.com/office/powerpoint/2010/main" val="7784690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 calcmode="lin" valueType="num">
                                      <p:cBhvr additive="base">
                                        <p:cTn id="7" dur="5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7891">
                                            <p:txEl>
                                              <p:pRg st="1" end="1"/>
                                            </p:txEl>
                                          </p:spTgt>
                                        </p:tgtEl>
                                        <p:attrNameLst>
                                          <p:attrName>style.visibility</p:attrName>
                                        </p:attrNameLst>
                                      </p:cBhvr>
                                      <p:to>
                                        <p:strVal val="visible"/>
                                      </p:to>
                                    </p:set>
                                    <p:anim calcmode="lin" valueType="num">
                                      <p:cBhvr additive="base">
                                        <p:cTn id="13" dur="5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7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7891">
                                            <p:txEl>
                                              <p:pRg st="2" end="2"/>
                                            </p:txEl>
                                          </p:spTgt>
                                        </p:tgtEl>
                                        <p:attrNameLst>
                                          <p:attrName>style.visibility</p:attrName>
                                        </p:attrNameLst>
                                      </p:cBhvr>
                                      <p:to>
                                        <p:strVal val="visible"/>
                                      </p:to>
                                    </p:set>
                                    <p:anim calcmode="lin" valueType="num">
                                      <p:cBhvr additive="base">
                                        <p:cTn id="19" dur="5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7891">
                                            <p:txEl>
                                              <p:pRg st="3" end="3"/>
                                            </p:txEl>
                                          </p:spTgt>
                                        </p:tgtEl>
                                        <p:attrNameLst>
                                          <p:attrName>style.visibility</p:attrName>
                                        </p:attrNameLst>
                                      </p:cBhvr>
                                      <p:to>
                                        <p:strVal val="visible"/>
                                      </p:to>
                                    </p:set>
                                    <p:anim calcmode="lin" valueType="num">
                                      <p:cBhvr additive="base">
                                        <p:cTn id="25" dur="5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8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Content Placeholder 2"/>
          <p:cNvSpPr>
            <a:spLocks noGrp="1"/>
          </p:cNvSpPr>
          <p:nvPr>
            <p:ph sz="quarter" idx="1"/>
          </p:nvPr>
        </p:nvSpPr>
        <p:spPr>
          <a:xfrm>
            <a:off x="301625" y="1527175"/>
            <a:ext cx="8504238" cy="4572000"/>
          </a:xfrm>
        </p:spPr>
        <p:txBody>
          <a:bodyPr/>
          <a:lstStyle/>
          <a:p>
            <a:pPr eaLnBrk="1" hangingPunct="1"/>
            <a:r>
              <a:rPr lang="en-US" smtClean="0"/>
              <a:t>The increase is five fold, the reciprocal of the reserve requirement which is shown in the table below.</a:t>
            </a:r>
          </a:p>
        </p:txBody>
      </p:sp>
    </p:spTree>
    <p:extLst>
      <p:ext uri="{BB962C8B-B14F-4D97-AF65-F5344CB8AC3E}">
        <p14:creationId xmlns:p14="http://schemas.microsoft.com/office/powerpoint/2010/main" val="38729047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Example of credit creation by banking system</a:t>
            </a:r>
            <a:endParaRPr lang="en-US" dirty="0"/>
          </a:p>
        </p:txBody>
      </p:sp>
      <p:graphicFrame>
        <p:nvGraphicFramePr>
          <p:cNvPr id="4" name="Content Placeholder 3"/>
          <p:cNvGraphicFramePr>
            <a:graphicFrameLocks noGrp="1"/>
          </p:cNvGraphicFramePr>
          <p:nvPr>
            <p:ph sz="quarter" idx="1"/>
          </p:nvPr>
        </p:nvGraphicFramePr>
        <p:xfrm>
          <a:off x="301625" y="1527175"/>
          <a:ext cx="8504240" cy="4491037"/>
        </p:xfrm>
        <a:graphic>
          <a:graphicData uri="http://schemas.openxmlformats.org/drawingml/2006/table">
            <a:tbl>
              <a:tblPr firstRow="1" bandRow="1">
                <a:tableStyleId>{5C22544A-7EE6-4342-B048-85BDC9FD1C3A}</a:tableStyleId>
              </a:tblPr>
              <a:tblGrid>
                <a:gridCol w="2126060"/>
                <a:gridCol w="2126060"/>
                <a:gridCol w="2126060"/>
                <a:gridCol w="2126060"/>
              </a:tblGrid>
              <a:tr h="640125">
                <a:tc>
                  <a:txBody>
                    <a:bodyPr/>
                    <a:lstStyle/>
                    <a:p>
                      <a:r>
                        <a:rPr lang="en-US" sz="1800" dirty="0" smtClean="0">
                          <a:solidFill>
                            <a:schemeClr val="accent6">
                              <a:lumMod val="10000"/>
                            </a:schemeClr>
                          </a:solidFill>
                        </a:rPr>
                        <a:t>Banks</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Primary Deposits </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Cash reserve at 20%</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Credit Creation</a:t>
                      </a:r>
                      <a:endParaRPr lang="en-US" sz="1800" dirty="0">
                        <a:solidFill>
                          <a:schemeClr val="accent6">
                            <a:lumMod val="10000"/>
                          </a:schemeClr>
                        </a:solidFill>
                      </a:endParaRPr>
                    </a:p>
                  </a:txBody>
                  <a:tcPr marL="94492" marR="94492" marT="45723" marB="45723"/>
                </a:tc>
              </a:tr>
              <a:tr h="3109180">
                <a:tc>
                  <a:txBody>
                    <a:bodyPr/>
                    <a:lstStyle/>
                    <a:p>
                      <a:r>
                        <a:rPr lang="en-US" sz="1800" dirty="0" smtClean="0">
                          <a:solidFill>
                            <a:schemeClr val="accent6">
                              <a:lumMod val="10000"/>
                            </a:schemeClr>
                          </a:solidFill>
                        </a:rPr>
                        <a:t>A</a:t>
                      </a:r>
                    </a:p>
                    <a:p>
                      <a:r>
                        <a:rPr lang="en-US" sz="1800" dirty="0" smtClean="0">
                          <a:solidFill>
                            <a:schemeClr val="accent6">
                              <a:lumMod val="10000"/>
                            </a:schemeClr>
                          </a:solidFill>
                        </a:rPr>
                        <a:t>B</a:t>
                      </a:r>
                    </a:p>
                    <a:p>
                      <a:r>
                        <a:rPr lang="en-US" sz="1800" dirty="0" smtClean="0">
                          <a:solidFill>
                            <a:schemeClr val="accent6">
                              <a:lumMod val="10000"/>
                            </a:schemeClr>
                          </a:solidFill>
                        </a:rPr>
                        <a:t>C</a:t>
                      </a:r>
                    </a:p>
                    <a:p>
                      <a:r>
                        <a:rPr lang="en-US" sz="1800" dirty="0" smtClean="0">
                          <a:solidFill>
                            <a:schemeClr val="accent6">
                              <a:lumMod val="10000"/>
                            </a:schemeClr>
                          </a:solidFill>
                        </a:rPr>
                        <a:t>D</a:t>
                      </a:r>
                    </a:p>
                    <a:p>
                      <a:r>
                        <a:rPr lang="en-US" sz="1800" dirty="0" smtClean="0">
                          <a:solidFill>
                            <a:schemeClr val="accent6">
                              <a:lumMod val="10000"/>
                            </a:schemeClr>
                          </a:solidFill>
                        </a:rPr>
                        <a:t>E</a:t>
                      </a:r>
                    </a:p>
                    <a:p>
                      <a:r>
                        <a:rPr lang="en-US" sz="1800" dirty="0" smtClean="0">
                          <a:solidFill>
                            <a:schemeClr val="accent6">
                              <a:lumMod val="10000"/>
                            </a:schemeClr>
                          </a:solidFill>
                        </a:rPr>
                        <a:t>F</a:t>
                      </a:r>
                    </a:p>
                    <a:p>
                      <a:r>
                        <a:rPr lang="en-US" sz="1800" dirty="0" smtClean="0">
                          <a:solidFill>
                            <a:schemeClr val="accent6">
                              <a:lumMod val="10000"/>
                            </a:schemeClr>
                          </a:solidFill>
                        </a:rPr>
                        <a:t>G</a:t>
                      </a:r>
                    </a:p>
                    <a:p>
                      <a:r>
                        <a:rPr lang="en-US" sz="1800" dirty="0" smtClean="0">
                          <a:solidFill>
                            <a:schemeClr val="accent6">
                              <a:lumMod val="10000"/>
                            </a:schemeClr>
                          </a:solidFill>
                        </a:rPr>
                        <a:t>H</a:t>
                      </a:r>
                    </a:p>
                    <a:p>
                      <a:r>
                        <a:rPr lang="en-US" sz="1800" dirty="0" smtClean="0">
                          <a:solidFill>
                            <a:schemeClr val="accent6">
                              <a:lumMod val="10000"/>
                            </a:schemeClr>
                          </a:solidFill>
                        </a:rPr>
                        <a:t>.</a:t>
                      </a:r>
                    </a:p>
                    <a:p>
                      <a:r>
                        <a:rPr lang="en-US" sz="1800" dirty="0" smtClean="0">
                          <a:solidFill>
                            <a:schemeClr val="accent6">
                              <a:lumMod val="10000"/>
                            </a:schemeClr>
                          </a:solidFill>
                        </a:rPr>
                        <a:t>.</a:t>
                      </a:r>
                    </a:p>
                    <a:p>
                      <a:r>
                        <a:rPr lang="en-US" sz="1800" dirty="0" smtClean="0">
                          <a:solidFill>
                            <a:schemeClr val="accent6">
                              <a:lumMod val="10000"/>
                            </a:schemeClr>
                          </a:solidFill>
                        </a:rPr>
                        <a:t>N</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1000</a:t>
                      </a:r>
                    </a:p>
                    <a:p>
                      <a:r>
                        <a:rPr lang="en-US" sz="1800" dirty="0" smtClean="0">
                          <a:solidFill>
                            <a:schemeClr val="accent6">
                              <a:lumMod val="10000"/>
                            </a:schemeClr>
                          </a:solidFill>
                        </a:rPr>
                        <a:t>800</a:t>
                      </a:r>
                    </a:p>
                    <a:p>
                      <a:r>
                        <a:rPr lang="en-US" sz="1800" dirty="0" smtClean="0">
                          <a:solidFill>
                            <a:schemeClr val="accent6">
                              <a:lumMod val="10000"/>
                            </a:schemeClr>
                          </a:solidFill>
                        </a:rPr>
                        <a:t>640</a:t>
                      </a:r>
                    </a:p>
                    <a:p>
                      <a:r>
                        <a:rPr lang="en-US" sz="1800" dirty="0" smtClean="0">
                          <a:solidFill>
                            <a:schemeClr val="accent6">
                              <a:lumMod val="10000"/>
                            </a:schemeClr>
                          </a:solidFill>
                        </a:rPr>
                        <a:t>512</a:t>
                      </a:r>
                    </a:p>
                    <a:p>
                      <a:r>
                        <a:rPr lang="en-US" sz="1800" dirty="0" smtClean="0">
                          <a:solidFill>
                            <a:schemeClr val="accent6">
                              <a:lumMod val="10000"/>
                            </a:schemeClr>
                          </a:solidFill>
                        </a:rPr>
                        <a:t>409</a:t>
                      </a:r>
                    </a:p>
                    <a:p>
                      <a:r>
                        <a:rPr lang="en-US" sz="1800" dirty="0" smtClean="0">
                          <a:solidFill>
                            <a:schemeClr val="accent6">
                              <a:lumMod val="10000"/>
                            </a:schemeClr>
                          </a:solidFill>
                        </a:rPr>
                        <a:t>327</a:t>
                      </a:r>
                    </a:p>
                    <a:p>
                      <a:r>
                        <a:rPr lang="en-US" sz="1800" dirty="0" smtClean="0">
                          <a:solidFill>
                            <a:schemeClr val="accent6">
                              <a:lumMod val="10000"/>
                            </a:schemeClr>
                          </a:solidFill>
                        </a:rPr>
                        <a:t>262</a:t>
                      </a:r>
                    </a:p>
                    <a:p>
                      <a:r>
                        <a:rPr lang="en-US" sz="1800" dirty="0" smtClean="0">
                          <a:solidFill>
                            <a:schemeClr val="accent6">
                              <a:lumMod val="10000"/>
                            </a:schemeClr>
                          </a:solidFill>
                        </a:rPr>
                        <a:t>209</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200</a:t>
                      </a:r>
                    </a:p>
                    <a:p>
                      <a:r>
                        <a:rPr lang="en-US" sz="1800" dirty="0" smtClean="0">
                          <a:solidFill>
                            <a:schemeClr val="accent6">
                              <a:lumMod val="10000"/>
                            </a:schemeClr>
                          </a:solidFill>
                        </a:rPr>
                        <a:t>160</a:t>
                      </a:r>
                    </a:p>
                    <a:p>
                      <a:r>
                        <a:rPr lang="en-US" sz="1800" dirty="0" smtClean="0">
                          <a:solidFill>
                            <a:schemeClr val="accent6">
                              <a:lumMod val="10000"/>
                            </a:schemeClr>
                          </a:solidFill>
                        </a:rPr>
                        <a:t>128</a:t>
                      </a:r>
                    </a:p>
                    <a:p>
                      <a:r>
                        <a:rPr lang="en-US" sz="1800" dirty="0" smtClean="0">
                          <a:solidFill>
                            <a:schemeClr val="accent6">
                              <a:lumMod val="10000"/>
                            </a:schemeClr>
                          </a:solidFill>
                        </a:rPr>
                        <a:t>102</a:t>
                      </a:r>
                    </a:p>
                    <a:p>
                      <a:r>
                        <a:rPr lang="en-US" sz="1800" dirty="0" smtClean="0">
                          <a:solidFill>
                            <a:schemeClr val="accent6">
                              <a:lumMod val="10000"/>
                            </a:schemeClr>
                          </a:solidFill>
                        </a:rPr>
                        <a:t>81</a:t>
                      </a:r>
                    </a:p>
                    <a:p>
                      <a:r>
                        <a:rPr lang="en-US" sz="1800" dirty="0" smtClean="0">
                          <a:solidFill>
                            <a:schemeClr val="accent6">
                              <a:lumMod val="10000"/>
                            </a:schemeClr>
                          </a:solidFill>
                        </a:rPr>
                        <a:t>65</a:t>
                      </a:r>
                    </a:p>
                    <a:p>
                      <a:r>
                        <a:rPr lang="en-US" sz="1800" dirty="0" smtClean="0">
                          <a:solidFill>
                            <a:schemeClr val="accent6">
                              <a:lumMod val="10000"/>
                            </a:schemeClr>
                          </a:solidFill>
                        </a:rPr>
                        <a:t>54</a:t>
                      </a:r>
                    </a:p>
                    <a:p>
                      <a:r>
                        <a:rPr lang="en-US" sz="1800" dirty="0" smtClean="0">
                          <a:solidFill>
                            <a:schemeClr val="accent6">
                              <a:lumMod val="10000"/>
                            </a:schemeClr>
                          </a:solidFill>
                        </a:rPr>
                        <a:t>41</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800</a:t>
                      </a:r>
                    </a:p>
                    <a:p>
                      <a:r>
                        <a:rPr lang="en-US" sz="1800" dirty="0" smtClean="0">
                          <a:solidFill>
                            <a:schemeClr val="accent6">
                              <a:lumMod val="10000"/>
                            </a:schemeClr>
                          </a:solidFill>
                        </a:rPr>
                        <a:t>640</a:t>
                      </a:r>
                    </a:p>
                    <a:p>
                      <a:r>
                        <a:rPr lang="en-US" sz="1800" dirty="0" smtClean="0">
                          <a:solidFill>
                            <a:schemeClr val="accent6">
                              <a:lumMod val="10000"/>
                            </a:schemeClr>
                          </a:solidFill>
                        </a:rPr>
                        <a:t>512</a:t>
                      </a:r>
                    </a:p>
                    <a:p>
                      <a:r>
                        <a:rPr lang="en-US" sz="1800" dirty="0" smtClean="0">
                          <a:solidFill>
                            <a:schemeClr val="accent6">
                              <a:lumMod val="10000"/>
                            </a:schemeClr>
                          </a:solidFill>
                        </a:rPr>
                        <a:t>409</a:t>
                      </a:r>
                    </a:p>
                    <a:p>
                      <a:r>
                        <a:rPr lang="en-US" sz="1800" dirty="0" smtClean="0">
                          <a:solidFill>
                            <a:schemeClr val="accent6">
                              <a:lumMod val="10000"/>
                            </a:schemeClr>
                          </a:solidFill>
                        </a:rPr>
                        <a:t>327</a:t>
                      </a:r>
                    </a:p>
                    <a:p>
                      <a:r>
                        <a:rPr lang="en-US" sz="1800" dirty="0" smtClean="0">
                          <a:solidFill>
                            <a:schemeClr val="accent6">
                              <a:lumMod val="10000"/>
                            </a:schemeClr>
                          </a:solidFill>
                        </a:rPr>
                        <a:t>262</a:t>
                      </a:r>
                    </a:p>
                    <a:p>
                      <a:r>
                        <a:rPr lang="en-US" sz="1800" dirty="0" smtClean="0">
                          <a:solidFill>
                            <a:schemeClr val="accent6">
                              <a:lumMod val="10000"/>
                            </a:schemeClr>
                          </a:solidFill>
                        </a:rPr>
                        <a:t>209</a:t>
                      </a:r>
                    </a:p>
                    <a:p>
                      <a:r>
                        <a:rPr lang="en-US" sz="1800" dirty="0" smtClean="0">
                          <a:solidFill>
                            <a:schemeClr val="accent6">
                              <a:lumMod val="10000"/>
                            </a:schemeClr>
                          </a:solidFill>
                        </a:rPr>
                        <a:t>167</a:t>
                      </a:r>
                      <a:endParaRPr lang="en-US" sz="1800" dirty="0">
                        <a:solidFill>
                          <a:schemeClr val="accent6">
                            <a:lumMod val="10000"/>
                          </a:schemeClr>
                        </a:solidFill>
                      </a:endParaRPr>
                    </a:p>
                  </a:txBody>
                  <a:tcPr marL="94492" marR="94492" marT="45723" marB="45723"/>
                </a:tc>
              </a:tr>
              <a:tr h="370866">
                <a:tc>
                  <a:txBody>
                    <a:bodyPr/>
                    <a:lstStyle/>
                    <a:p>
                      <a:r>
                        <a:rPr lang="en-US" sz="1800" dirty="0" smtClean="0">
                          <a:solidFill>
                            <a:schemeClr val="accent6">
                              <a:lumMod val="10000"/>
                            </a:schemeClr>
                          </a:solidFill>
                        </a:rPr>
                        <a:t>TOTAL</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5000</a:t>
                      </a:r>
                      <a:endParaRPr lang="en-US" sz="1800" dirty="0">
                        <a:solidFill>
                          <a:schemeClr val="accent6">
                            <a:lumMod val="10000"/>
                          </a:schemeClr>
                        </a:solidFill>
                      </a:endParaRPr>
                    </a:p>
                  </a:txBody>
                  <a:tcPr marL="94492" marR="94492" marT="45723" marB="45723"/>
                </a:tc>
                <a:tc>
                  <a:txBody>
                    <a:bodyPr/>
                    <a:lstStyle/>
                    <a:p>
                      <a:r>
                        <a:rPr lang="en-US" sz="1800" dirty="0" smtClean="0">
                          <a:solidFill>
                            <a:schemeClr val="accent6">
                              <a:lumMod val="10000"/>
                            </a:schemeClr>
                          </a:solidFill>
                        </a:rPr>
                        <a:t>1000</a:t>
                      </a:r>
                      <a:endParaRPr lang="en-US" sz="1800" dirty="0">
                        <a:solidFill>
                          <a:schemeClr val="accent6">
                            <a:lumMod val="10000"/>
                          </a:schemeClr>
                        </a:solidFill>
                      </a:endParaRPr>
                    </a:p>
                  </a:txBody>
                  <a:tcPr marL="94492" marR="94492" marT="45723" marB="45723"/>
                </a:tc>
                <a:tc>
                  <a:txBody>
                    <a:bodyPr/>
                    <a:lstStyle/>
                    <a:p>
                      <a:r>
                        <a:rPr lang="en-US" sz="1800" smtClean="0">
                          <a:solidFill>
                            <a:schemeClr val="accent6">
                              <a:lumMod val="10000"/>
                            </a:schemeClr>
                          </a:solidFill>
                        </a:rPr>
                        <a:t>4000</a:t>
                      </a:r>
                      <a:endParaRPr lang="en-US" sz="1800">
                        <a:solidFill>
                          <a:schemeClr val="accent6">
                            <a:lumMod val="10000"/>
                          </a:schemeClr>
                        </a:solidFill>
                      </a:endParaRPr>
                    </a:p>
                  </a:txBody>
                  <a:tcPr marL="94492" marR="94492" marT="45723" marB="45723"/>
                </a:tc>
              </a:tr>
              <a:tr h="370866">
                <a:tc>
                  <a:txBody>
                    <a:bodyPr/>
                    <a:lstStyle/>
                    <a:p>
                      <a:endParaRPr lang="en-US" sz="1800">
                        <a:solidFill>
                          <a:schemeClr val="accent6">
                            <a:lumMod val="10000"/>
                          </a:schemeClr>
                        </a:solidFill>
                      </a:endParaRPr>
                    </a:p>
                  </a:txBody>
                  <a:tcPr marL="94492" marR="94492" marT="45723" marB="45723"/>
                </a:tc>
                <a:tc>
                  <a:txBody>
                    <a:bodyPr/>
                    <a:lstStyle/>
                    <a:p>
                      <a:endParaRPr lang="en-US" sz="1800">
                        <a:solidFill>
                          <a:schemeClr val="accent6">
                            <a:lumMod val="10000"/>
                          </a:schemeClr>
                        </a:solidFill>
                      </a:endParaRPr>
                    </a:p>
                  </a:txBody>
                  <a:tcPr marL="94492" marR="94492" marT="45723" marB="45723"/>
                </a:tc>
                <a:tc>
                  <a:txBody>
                    <a:bodyPr/>
                    <a:lstStyle/>
                    <a:p>
                      <a:endParaRPr lang="en-US" sz="1800">
                        <a:solidFill>
                          <a:schemeClr val="accent6">
                            <a:lumMod val="10000"/>
                          </a:schemeClr>
                        </a:solidFill>
                      </a:endParaRPr>
                    </a:p>
                  </a:txBody>
                  <a:tcPr marL="94492" marR="94492" marT="45723" marB="45723"/>
                </a:tc>
                <a:tc>
                  <a:txBody>
                    <a:bodyPr/>
                    <a:lstStyle/>
                    <a:p>
                      <a:endParaRPr lang="en-US" sz="1800" dirty="0">
                        <a:solidFill>
                          <a:schemeClr val="accent6">
                            <a:lumMod val="10000"/>
                          </a:schemeClr>
                        </a:solidFill>
                      </a:endParaRPr>
                    </a:p>
                  </a:txBody>
                  <a:tcPr marL="94492" marR="94492" marT="45723" marB="45723"/>
                </a:tc>
              </a:tr>
            </a:tbl>
          </a:graphicData>
        </a:graphic>
      </p:graphicFrame>
    </p:spTree>
    <p:extLst>
      <p:ext uri="{BB962C8B-B14F-4D97-AF65-F5344CB8AC3E}">
        <p14:creationId xmlns:p14="http://schemas.microsoft.com/office/powerpoint/2010/main" val="2248271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07523" name="Rectangle 3"/>
          <p:cNvSpPr>
            <a:spLocks noGrp="1" noChangeArrowheads="1"/>
          </p:cNvSpPr>
          <p:nvPr>
            <p:ph sz="quarter" idx="1"/>
          </p:nvPr>
        </p:nvSpPr>
        <p:spPr>
          <a:xfrm>
            <a:off x="301625" y="1527175"/>
            <a:ext cx="8504238" cy="4572000"/>
          </a:xfrm>
        </p:spPr>
        <p:txBody>
          <a:bodyPr/>
          <a:lstStyle/>
          <a:p>
            <a:pPr lvl="1" eaLnBrk="1" hangingPunct="1"/>
            <a:r>
              <a:rPr lang="en-US" sz="2400" smtClean="0"/>
              <a:t>Economy in the use of metal</a:t>
            </a:r>
          </a:p>
          <a:p>
            <a:pPr lvl="1" eaLnBrk="1" hangingPunct="1"/>
            <a:r>
              <a:rPr lang="en-US" sz="2400" smtClean="0"/>
              <a:t>Provision of working capital</a:t>
            </a:r>
          </a:p>
          <a:p>
            <a:pPr lvl="1" eaLnBrk="1" hangingPunct="1"/>
            <a:r>
              <a:rPr lang="en-US" sz="2400" smtClean="0"/>
              <a:t>Sales of bonds</a:t>
            </a:r>
          </a:p>
          <a:p>
            <a:pPr lvl="1" eaLnBrk="1" hangingPunct="1"/>
            <a:r>
              <a:rPr lang="en-US" sz="2400" smtClean="0"/>
              <a:t>Case of young firm</a:t>
            </a:r>
          </a:p>
          <a:p>
            <a:pPr lvl="1" eaLnBrk="1" hangingPunct="1"/>
            <a:r>
              <a:rPr lang="en-US" sz="2400" smtClean="0"/>
              <a:t>Large scale production</a:t>
            </a:r>
          </a:p>
          <a:p>
            <a:pPr lvl="1" eaLnBrk="1" hangingPunct="1"/>
            <a:r>
              <a:rPr lang="en-US" sz="2400" smtClean="0"/>
              <a:t>Shifting of capital to productive hands</a:t>
            </a:r>
          </a:p>
          <a:p>
            <a:pPr lvl="1" eaLnBrk="1" hangingPunct="1"/>
            <a:r>
              <a:rPr lang="en-US" sz="2400" smtClean="0"/>
              <a:t>Entrance of new entrepreneur</a:t>
            </a:r>
          </a:p>
          <a:p>
            <a:pPr lvl="1" eaLnBrk="1" hangingPunct="1"/>
            <a:r>
              <a:rPr lang="en-US" sz="2400" smtClean="0"/>
              <a:t>Purchase of goods</a:t>
            </a:r>
          </a:p>
          <a:p>
            <a:pPr lvl="1" eaLnBrk="1" hangingPunct="1"/>
            <a:r>
              <a:rPr lang="en-US" sz="2400" smtClean="0"/>
              <a:t>International payments</a:t>
            </a:r>
          </a:p>
          <a:p>
            <a:pPr lvl="1" eaLnBrk="1" hangingPunct="1"/>
            <a:r>
              <a:rPr lang="en-US" sz="2400" smtClean="0"/>
              <a:t>State revenue</a:t>
            </a:r>
          </a:p>
          <a:p>
            <a:pPr lvl="1" eaLnBrk="1" hangingPunct="1"/>
            <a:endParaRPr lang="en-US" sz="2400" smtClean="0"/>
          </a:p>
        </p:txBody>
      </p:sp>
    </p:spTree>
    <p:extLst>
      <p:ext uri="{BB962C8B-B14F-4D97-AF65-F5344CB8AC3E}">
        <p14:creationId xmlns:p14="http://schemas.microsoft.com/office/powerpoint/2010/main" val="36761868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 calcmode="lin" valueType="num">
                                      <p:cBhvr additive="base">
                                        <p:cTn id="7" dur="500" fill="hold"/>
                                        <p:tgtEl>
                                          <p:spTgt spid="1075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75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7523">
                                            <p:txEl>
                                              <p:pRg st="1" end="1"/>
                                            </p:txEl>
                                          </p:spTgt>
                                        </p:tgtEl>
                                        <p:attrNameLst>
                                          <p:attrName>style.visibility</p:attrName>
                                        </p:attrNameLst>
                                      </p:cBhvr>
                                      <p:to>
                                        <p:strVal val="visible"/>
                                      </p:to>
                                    </p:set>
                                    <p:anim calcmode="lin" valueType="num">
                                      <p:cBhvr additive="base">
                                        <p:cTn id="13" dur="500" fill="hold"/>
                                        <p:tgtEl>
                                          <p:spTgt spid="1075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75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7523">
                                            <p:txEl>
                                              <p:pRg st="2" end="2"/>
                                            </p:txEl>
                                          </p:spTgt>
                                        </p:tgtEl>
                                        <p:attrNameLst>
                                          <p:attrName>style.visibility</p:attrName>
                                        </p:attrNameLst>
                                      </p:cBhvr>
                                      <p:to>
                                        <p:strVal val="visible"/>
                                      </p:to>
                                    </p:set>
                                    <p:anim calcmode="lin" valueType="num">
                                      <p:cBhvr additive="base">
                                        <p:cTn id="19" dur="500" fill="hold"/>
                                        <p:tgtEl>
                                          <p:spTgt spid="1075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75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7523">
                                            <p:txEl>
                                              <p:pRg st="3" end="3"/>
                                            </p:txEl>
                                          </p:spTgt>
                                        </p:tgtEl>
                                        <p:attrNameLst>
                                          <p:attrName>style.visibility</p:attrName>
                                        </p:attrNameLst>
                                      </p:cBhvr>
                                      <p:to>
                                        <p:strVal val="visible"/>
                                      </p:to>
                                    </p:set>
                                    <p:anim calcmode="lin" valueType="num">
                                      <p:cBhvr additive="base">
                                        <p:cTn id="25" dur="500" fill="hold"/>
                                        <p:tgtEl>
                                          <p:spTgt spid="1075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75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07523">
                                            <p:txEl>
                                              <p:pRg st="4" end="4"/>
                                            </p:txEl>
                                          </p:spTgt>
                                        </p:tgtEl>
                                        <p:attrNameLst>
                                          <p:attrName>style.visibility</p:attrName>
                                        </p:attrNameLst>
                                      </p:cBhvr>
                                      <p:to>
                                        <p:strVal val="visible"/>
                                      </p:to>
                                    </p:set>
                                    <p:anim calcmode="lin" valueType="num">
                                      <p:cBhvr additive="base">
                                        <p:cTn id="31" dur="500" fill="hold"/>
                                        <p:tgtEl>
                                          <p:spTgt spid="10752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75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07523">
                                            <p:txEl>
                                              <p:pRg st="5" end="5"/>
                                            </p:txEl>
                                          </p:spTgt>
                                        </p:tgtEl>
                                        <p:attrNameLst>
                                          <p:attrName>style.visibility</p:attrName>
                                        </p:attrNameLst>
                                      </p:cBhvr>
                                      <p:to>
                                        <p:strVal val="visible"/>
                                      </p:to>
                                    </p:set>
                                    <p:anim calcmode="lin" valueType="num">
                                      <p:cBhvr additive="base">
                                        <p:cTn id="37" dur="500" fill="hold"/>
                                        <p:tgtEl>
                                          <p:spTgt spid="10752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75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07523">
                                            <p:txEl>
                                              <p:pRg st="6" end="6"/>
                                            </p:txEl>
                                          </p:spTgt>
                                        </p:tgtEl>
                                        <p:attrNameLst>
                                          <p:attrName>style.visibility</p:attrName>
                                        </p:attrNameLst>
                                      </p:cBhvr>
                                      <p:to>
                                        <p:strVal val="visible"/>
                                      </p:to>
                                    </p:set>
                                    <p:anim calcmode="lin" valueType="num">
                                      <p:cBhvr additive="base">
                                        <p:cTn id="43" dur="500" fill="hold"/>
                                        <p:tgtEl>
                                          <p:spTgt spid="10752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75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07523">
                                            <p:txEl>
                                              <p:pRg st="7" end="7"/>
                                            </p:txEl>
                                          </p:spTgt>
                                        </p:tgtEl>
                                        <p:attrNameLst>
                                          <p:attrName>style.visibility</p:attrName>
                                        </p:attrNameLst>
                                      </p:cBhvr>
                                      <p:to>
                                        <p:strVal val="visible"/>
                                      </p:to>
                                    </p:set>
                                    <p:anim calcmode="lin" valueType="num">
                                      <p:cBhvr additive="base">
                                        <p:cTn id="49" dur="500" fill="hold"/>
                                        <p:tgtEl>
                                          <p:spTgt spid="10752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75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07523">
                                            <p:txEl>
                                              <p:pRg st="8" end="8"/>
                                            </p:txEl>
                                          </p:spTgt>
                                        </p:tgtEl>
                                        <p:attrNameLst>
                                          <p:attrName>style.visibility</p:attrName>
                                        </p:attrNameLst>
                                      </p:cBhvr>
                                      <p:to>
                                        <p:strVal val="visible"/>
                                      </p:to>
                                    </p:set>
                                    <p:anim calcmode="lin" valueType="num">
                                      <p:cBhvr additive="base">
                                        <p:cTn id="55" dur="500" fill="hold"/>
                                        <p:tgtEl>
                                          <p:spTgt spid="10752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0752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107523">
                                            <p:txEl>
                                              <p:pRg st="9" end="9"/>
                                            </p:txEl>
                                          </p:spTgt>
                                        </p:tgtEl>
                                        <p:attrNameLst>
                                          <p:attrName>style.visibility</p:attrName>
                                        </p:attrNameLst>
                                      </p:cBhvr>
                                      <p:to>
                                        <p:strVal val="visible"/>
                                      </p:to>
                                    </p:set>
                                    <p:anim calcmode="lin" valueType="num">
                                      <p:cBhvr additive="base">
                                        <p:cTn id="61" dur="500" fill="hold"/>
                                        <p:tgtEl>
                                          <p:spTgt spid="10752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0752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sz="quarter" idx="1"/>
          </p:nvPr>
        </p:nvSpPr>
        <p:spPr>
          <a:xfrm>
            <a:off x="301625" y="1527175"/>
            <a:ext cx="8504238" cy="4572000"/>
          </a:xfrm>
        </p:spPr>
        <p:txBody>
          <a:bodyPr/>
          <a:lstStyle/>
          <a:p>
            <a:pPr eaLnBrk="1" hangingPunct="1"/>
            <a:r>
              <a:rPr lang="en-US" sz="2400" smtClean="0"/>
              <a:t>The table shows the following points</a:t>
            </a:r>
          </a:p>
          <a:p>
            <a:pPr eaLnBrk="1" hangingPunct="1"/>
            <a:r>
              <a:rPr lang="en-US" sz="2400" smtClean="0"/>
              <a:t>(i) If the cash reserve ratio is 20%and</a:t>
            </a:r>
          </a:p>
          <a:p>
            <a:pPr eaLnBrk="1" hangingPunct="1"/>
            <a:r>
              <a:rPr lang="en-US" sz="2400" smtClean="0"/>
              <a:t>(ii) the initial deposit is $1000</a:t>
            </a:r>
          </a:p>
          <a:p>
            <a:pPr eaLnBrk="1" hangingPunct="1"/>
            <a:r>
              <a:rPr lang="en-US" sz="2400" smtClean="0"/>
              <a:t>The banks creates newly created money of $4000.</a:t>
            </a:r>
          </a:p>
          <a:p>
            <a:pPr eaLnBrk="1" hangingPunct="1"/>
            <a:r>
              <a:rPr lang="en-US" sz="2400" smtClean="0"/>
              <a:t>The total demand deposits are $5000 (initial deposit $1000 + credit creation $4000 = $5000).</a:t>
            </a:r>
          </a:p>
        </p:txBody>
      </p:sp>
    </p:spTree>
    <p:extLst>
      <p:ext uri="{BB962C8B-B14F-4D97-AF65-F5344CB8AC3E}">
        <p14:creationId xmlns:p14="http://schemas.microsoft.com/office/powerpoint/2010/main" val="3707575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63">
                                            <p:txEl>
                                              <p:pRg st="3" end="3"/>
                                            </p:txEl>
                                          </p:spTgt>
                                        </p:tgtEl>
                                        <p:attrNameLst>
                                          <p:attrName>style.visibility</p:attrName>
                                        </p:attrNameLst>
                                      </p:cBhvr>
                                      <p:to>
                                        <p:strVal val="visible"/>
                                      </p:to>
                                    </p:set>
                                    <p:anim calcmode="lin" valueType="num">
                                      <p:cBhvr additive="base">
                                        <p:cTn id="25" dur="500" fill="hold"/>
                                        <p:tgtEl>
                                          <p:spTgt spid="409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63">
                                            <p:txEl>
                                              <p:pRg st="4" end="4"/>
                                            </p:txEl>
                                          </p:spTgt>
                                        </p:tgtEl>
                                        <p:attrNameLst>
                                          <p:attrName>style.visibility</p:attrName>
                                        </p:attrNameLst>
                                      </p:cBhvr>
                                      <p:to>
                                        <p:strVal val="visible"/>
                                      </p:to>
                                    </p:set>
                                    <p:anim calcmode="lin" valueType="num">
                                      <p:cBhvr additive="base">
                                        <p:cTn id="31" dur="500" fill="hold"/>
                                        <p:tgtEl>
                                          <p:spTgt spid="409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6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en-US" smtClean="0">
                <a:solidFill>
                  <a:srgbClr val="AB2627"/>
                </a:solidFill>
              </a:rPr>
              <a:t>Contraction of credit</a:t>
            </a:r>
          </a:p>
        </p:txBody>
      </p:sp>
      <p:sp>
        <p:nvSpPr>
          <p:cNvPr id="41987" name="Content Placeholder 2"/>
          <p:cNvSpPr>
            <a:spLocks noGrp="1"/>
          </p:cNvSpPr>
          <p:nvPr>
            <p:ph sz="quarter" idx="1"/>
          </p:nvPr>
        </p:nvSpPr>
        <p:spPr>
          <a:xfrm>
            <a:off x="301625" y="1527175"/>
            <a:ext cx="8504238" cy="4572000"/>
          </a:xfrm>
        </p:spPr>
        <p:txBody>
          <a:bodyPr/>
          <a:lstStyle/>
          <a:p>
            <a:pPr eaLnBrk="1" hangingPunct="1"/>
            <a:r>
              <a:rPr lang="en-US" sz="2400" smtClean="0"/>
              <a:t>Just as deposits create loans and loans create deposits, similarly the withdrawal of deposits contracts credit.</a:t>
            </a:r>
          </a:p>
          <a:p>
            <a:pPr eaLnBrk="1" hangingPunct="1"/>
            <a:r>
              <a:rPr lang="en-US" sz="2400" smtClean="0"/>
              <a:t>For example, If cash reserve ratio is 20%, the initial reduction of $1000 in bank A, will lead to a reduction of deposits of $800 in bank B, Of $640 in bank C and so on.  </a:t>
            </a:r>
          </a:p>
          <a:p>
            <a:pPr eaLnBrk="1" hangingPunct="1"/>
            <a:r>
              <a:rPr lang="en-US" sz="2400" smtClean="0"/>
              <a:t>If this process of credit contraction is continued, the total deposits in the banking system is reduced by $5000.</a:t>
            </a:r>
          </a:p>
        </p:txBody>
      </p:sp>
    </p:spTree>
    <p:extLst>
      <p:ext uri="{BB962C8B-B14F-4D97-AF65-F5344CB8AC3E}">
        <p14:creationId xmlns:p14="http://schemas.microsoft.com/office/powerpoint/2010/main" val="42292313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1987">
                                            <p:txEl>
                                              <p:pRg st="1" end="1"/>
                                            </p:txEl>
                                          </p:spTgt>
                                        </p:tgtEl>
                                        <p:attrNameLst>
                                          <p:attrName>style.visibility</p:attrName>
                                        </p:attrNameLst>
                                      </p:cBhvr>
                                      <p:to>
                                        <p:strVal val="visible"/>
                                      </p:to>
                                    </p:set>
                                    <p:anim calcmode="lin" valueType="num">
                                      <p:cBhvr additive="base">
                                        <p:cTn id="13" dur="500" fill="hold"/>
                                        <p:tgtEl>
                                          <p:spTgt spid="419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1987">
                                            <p:txEl>
                                              <p:pRg st="2" end="2"/>
                                            </p:txEl>
                                          </p:spTgt>
                                        </p:tgtEl>
                                        <p:attrNameLst>
                                          <p:attrName>style.visibility</p:attrName>
                                        </p:attrNameLst>
                                      </p:cBhvr>
                                      <p:to>
                                        <p:strVal val="visible"/>
                                      </p:to>
                                    </p:set>
                                    <p:anim calcmode="lin" valueType="num">
                                      <p:cBhvr additive="base">
                                        <p:cTn id="19"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smtClean="0">
                <a:solidFill>
                  <a:srgbClr val="AB2627"/>
                </a:solidFill>
              </a:rPr>
              <a:t>Credit multiplier</a:t>
            </a:r>
          </a:p>
        </p:txBody>
      </p:sp>
      <p:sp>
        <p:nvSpPr>
          <p:cNvPr id="43011" name="Content Placeholder 2"/>
          <p:cNvSpPr>
            <a:spLocks noGrp="1"/>
          </p:cNvSpPr>
          <p:nvPr>
            <p:ph sz="quarter" idx="1"/>
          </p:nvPr>
        </p:nvSpPr>
        <p:spPr>
          <a:xfrm>
            <a:off x="301625" y="1527175"/>
            <a:ext cx="8504238" cy="4572000"/>
          </a:xfrm>
        </p:spPr>
        <p:txBody>
          <a:bodyPr/>
          <a:lstStyle/>
          <a:p>
            <a:pPr eaLnBrk="1" hangingPunct="1"/>
            <a:r>
              <a:rPr lang="en-US" smtClean="0"/>
              <a:t>The credit expansion in the banking system is influenced by the credit multiplier.</a:t>
            </a:r>
          </a:p>
          <a:p>
            <a:pPr eaLnBrk="1" hangingPunct="1"/>
            <a:r>
              <a:rPr lang="en-US" smtClean="0"/>
              <a:t>“The credit multiplier is the reciprocal of the required reserve ratio”. </a:t>
            </a:r>
          </a:p>
          <a:p>
            <a:pPr eaLnBrk="1" hangingPunct="1"/>
            <a:r>
              <a:rPr lang="en-US" sz="2400" smtClean="0"/>
              <a:t>Credit multiplier = 1/required reserve ratio</a:t>
            </a:r>
          </a:p>
          <a:p>
            <a:pPr eaLnBrk="1" hangingPunct="1"/>
            <a:r>
              <a:rPr lang="en-US" sz="2400" smtClean="0"/>
              <a:t>If reserve ratio is 20%</a:t>
            </a:r>
          </a:p>
          <a:p>
            <a:pPr eaLnBrk="1" hangingPunct="1"/>
            <a:r>
              <a:rPr lang="en-US" sz="2400" smtClean="0"/>
              <a:t>Then credit multiplier = 1/0.20 = 5</a:t>
            </a:r>
          </a:p>
        </p:txBody>
      </p:sp>
    </p:spTree>
    <p:extLst>
      <p:ext uri="{BB962C8B-B14F-4D97-AF65-F5344CB8AC3E}">
        <p14:creationId xmlns:p14="http://schemas.microsoft.com/office/powerpoint/2010/main" val="34811583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sz="quarter" idx="1"/>
          </p:nvPr>
        </p:nvSpPr>
        <p:spPr>
          <a:xfrm>
            <a:off x="457200" y="1428750"/>
            <a:ext cx="8229600" cy="4627563"/>
          </a:xfrm>
        </p:spPr>
        <p:txBody>
          <a:bodyPr/>
          <a:lstStyle/>
          <a:p>
            <a:pPr eaLnBrk="1" hangingPunct="1"/>
            <a:r>
              <a:rPr lang="en-US" sz="2400" smtClean="0"/>
              <a:t>The formula for change in deposits in the banking system is</a:t>
            </a:r>
          </a:p>
          <a:p>
            <a:pPr eaLnBrk="1" hangingPunct="1"/>
            <a:r>
              <a:rPr lang="en-US" sz="2400" smtClean="0"/>
              <a:t>D = (1/r)(E)</a:t>
            </a:r>
          </a:p>
          <a:p>
            <a:pPr eaLnBrk="1" hangingPunct="1"/>
            <a:r>
              <a:rPr lang="en-US" sz="2400" smtClean="0"/>
              <a:t>D represent the change in the banking system as a whole</a:t>
            </a:r>
          </a:p>
          <a:p>
            <a:pPr eaLnBrk="1" hangingPunct="1"/>
            <a:r>
              <a:rPr lang="en-US" sz="2400" smtClean="0"/>
              <a:t>“r” is the required reserve ratio</a:t>
            </a:r>
          </a:p>
          <a:p>
            <a:pPr eaLnBrk="1" hangingPunct="1"/>
            <a:r>
              <a:rPr lang="en-US" sz="2400" smtClean="0"/>
              <a:t>E is the primary deposit</a:t>
            </a:r>
          </a:p>
          <a:p>
            <a:pPr eaLnBrk="1" hangingPunct="1"/>
            <a:r>
              <a:rPr lang="en-US" sz="2400" smtClean="0"/>
              <a:t>If initial deposit is $1000 and required reserve ratio is 20% then change in deposits in the banking system as whole will be</a:t>
            </a:r>
          </a:p>
          <a:p>
            <a:pPr eaLnBrk="1" hangingPunct="1"/>
            <a:r>
              <a:rPr lang="en-US" sz="2400" smtClean="0"/>
              <a:t> D = (1/0.2)(1000)</a:t>
            </a:r>
          </a:p>
          <a:p>
            <a:pPr eaLnBrk="1" hangingPunct="1"/>
            <a:r>
              <a:rPr lang="en-US" sz="2400" smtClean="0"/>
              <a:t>    = $5000 </a:t>
            </a:r>
          </a:p>
        </p:txBody>
      </p:sp>
    </p:spTree>
    <p:extLst>
      <p:ext uri="{BB962C8B-B14F-4D97-AF65-F5344CB8AC3E}">
        <p14:creationId xmlns:p14="http://schemas.microsoft.com/office/powerpoint/2010/main" val="32029953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4034">
                                            <p:txEl>
                                              <p:pRg st="0" end="0"/>
                                            </p:txEl>
                                          </p:spTgt>
                                        </p:tgtEl>
                                        <p:attrNameLst>
                                          <p:attrName>style.visibility</p:attrName>
                                        </p:attrNameLst>
                                      </p:cBhvr>
                                      <p:to>
                                        <p:strVal val="visible"/>
                                      </p:to>
                                    </p:set>
                                    <p:anim calcmode="lin" valueType="num">
                                      <p:cBhvr additive="base">
                                        <p:cTn id="7" dur="500" fill="hold"/>
                                        <p:tgtEl>
                                          <p:spTgt spid="440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4034">
                                            <p:txEl>
                                              <p:pRg st="1" end="1"/>
                                            </p:txEl>
                                          </p:spTgt>
                                        </p:tgtEl>
                                        <p:attrNameLst>
                                          <p:attrName>style.visibility</p:attrName>
                                        </p:attrNameLst>
                                      </p:cBhvr>
                                      <p:to>
                                        <p:strVal val="visible"/>
                                      </p:to>
                                    </p:set>
                                    <p:anim calcmode="lin" valueType="num">
                                      <p:cBhvr additive="base">
                                        <p:cTn id="13" dur="500" fill="hold"/>
                                        <p:tgtEl>
                                          <p:spTgt spid="4403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4034">
                                            <p:txEl>
                                              <p:pRg st="2" end="2"/>
                                            </p:txEl>
                                          </p:spTgt>
                                        </p:tgtEl>
                                        <p:attrNameLst>
                                          <p:attrName>style.visibility</p:attrName>
                                        </p:attrNameLst>
                                      </p:cBhvr>
                                      <p:to>
                                        <p:strVal val="visible"/>
                                      </p:to>
                                    </p:set>
                                    <p:anim calcmode="lin" valueType="num">
                                      <p:cBhvr additive="base">
                                        <p:cTn id="19" dur="500" fill="hold"/>
                                        <p:tgtEl>
                                          <p:spTgt spid="4403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403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4034">
                                            <p:txEl>
                                              <p:pRg st="3" end="3"/>
                                            </p:txEl>
                                          </p:spTgt>
                                        </p:tgtEl>
                                        <p:attrNameLst>
                                          <p:attrName>style.visibility</p:attrName>
                                        </p:attrNameLst>
                                      </p:cBhvr>
                                      <p:to>
                                        <p:strVal val="visible"/>
                                      </p:to>
                                    </p:set>
                                    <p:anim calcmode="lin" valueType="num">
                                      <p:cBhvr additive="base">
                                        <p:cTn id="25" dur="500" fill="hold"/>
                                        <p:tgtEl>
                                          <p:spTgt spid="4403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403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4034">
                                            <p:txEl>
                                              <p:pRg st="4" end="4"/>
                                            </p:txEl>
                                          </p:spTgt>
                                        </p:tgtEl>
                                        <p:attrNameLst>
                                          <p:attrName>style.visibility</p:attrName>
                                        </p:attrNameLst>
                                      </p:cBhvr>
                                      <p:to>
                                        <p:strVal val="visible"/>
                                      </p:to>
                                    </p:set>
                                    <p:anim calcmode="lin" valueType="num">
                                      <p:cBhvr additive="base">
                                        <p:cTn id="31" dur="500" fill="hold"/>
                                        <p:tgtEl>
                                          <p:spTgt spid="4403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403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4034">
                                            <p:txEl>
                                              <p:pRg st="5" end="5"/>
                                            </p:txEl>
                                          </p:spTgt>
                                        </p:tgtEl>
                                        <p:attrNameLst>
                                          <p:attrName>style.visibility</p:attrName>
                                        </p:attrNameLst>
                                      </p:cBhvr>
                                      <p:to>
                                        <p:strVal val="visible"/>
                                      </p:to>
                                    </p:set>
                                    <p:anim calcmode="lin" valueType="num">
                                      <p:cBhvr additive="base">
                                        <p:cTn id="37" dur="500" fill="hold"/>
                                        <p:tgtEl>
                                          <p:spTgt spid="4403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403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4034">
                                            <p:txEl>
                                              <p:pRg st="6" end="6"/>
                                            </p:txEl>
                                          </p:spTgt>
                                        </p:tgtEl>
                                        <p:attrNameLst>
                                          <p:attrName>style.visibility</p:attrName>
                                        </p:attrNameLst>
                                      </p:cBhvr>
                                      <p:to>
                                        <p:strVal val="visible"/>
                                      </p:to>
                                    </p:set>
                                    <p:anim calcmode="lin" valueType="num">
                                      <p:cBhvr additive="base">
                                        <p:cTn id="43" dur="500" fill="hold"/>
                                        <p:tgtEl>
                                          <p:spTgt spid="4403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403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4034">
                                            <p:txEl>
                                              <p:pRg st="7" end="7"/>
                                            </p:txEl>
                                          </p:spTgt>
                                        </p:tgtEl>
                                        <p:attrNameLst>
                                          <p:attrName>style.visibility</p:attrName>
                                        </p:attrNameLst>
                                      </p:cBhvr>
                                      <p:to>
                                        <p:strVal val="visible"/>
                                      </p:to>
                                    </p:set>
                                    <p:anim calcmode="lin" valueType="num">
                                      <p:cBhvr additive="base">
                                        <p:cTn id="49" dur="500" fill="hold"/>
                                        <p:tgtEl>
                                          <p:spTgt spid="4403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403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US" smtClean="0">
                <a:solidFill>
                  <a:srgbClr val="AB2627"/>
                </a:solidFill>
              </a:rPr>
              <a:t>Limits to credit creation</a:t>
            </a:r>
          </a:p>
        </p:txBody>
      </p:sp>
      <p:sp>
        <p:nvSpPr>
          <p:cNvPr id="45059" name="Content Placeholder 2"/>
          <p:cNvSpPr>
            <a:spLocks noGrp="1"/>
          </p:cNvSpPr>
          <p:nvPr>
            <p:ph sz="quarter" idx="1"/>
          </p:nvPr>
        </p:nvSpPr>
        <p:spPr>
          <a:xfrm>
            <a:off x="301625" y="1527175"/>
            <a:ext cx="8504238" cy="4572000"/>
          </a:xfrm>
        </p:spPr>
        <p:txBody>
          <a:bodyPr/>
          <a:lstStyle/>
          <a:p>
            <a:pPr eaLnBrk="1" hangingPunct="1"/>
            <a:r>
              <a:rPr lang="en-US" smtClean="0"/>
              <a:t>The capacity of the bank to create credit is subject to certain limitations which are given below.</a:t>
            </a:r>
          </a:p>
          <a:p>
            <a:pPr eaLnBrk="1" hangingPunct="1"/>
            <a:r>
              <a:rPr lang="en-US" smtClean="0"/>
              <a:t>(i). Cash Drain</a:t>
            </a:r>
          </a:p>
          <a:p>
            <a:pPr eaLnBrk="1" hangingPunct="1"/>
            <a:r>
              <a:rPr lang="en-US" smtClean="0"/>
              <a:t>(ii). Transfer of deposit to non bank financial institution</a:t>
            </a:r>
          </a:p>
          <a:p>
            <a:pPr eaLnBrk="1" hangingPunct="1"/>
            <a:r>
              <a:rPr lang="en-US" smtClean="0"/>
              <a:t>(iii). Willingness to borrow</a:t>
            </a:r>
          </a:p>
          <a:p>
            <a:pPr eaLnBrk="1" hangingPunct="1"/>
            <a:r>
              <a:rPr lang="en-US" smtClean="0"/>
              <a:t>(iv). Different types of loan </a:t>
            </a:r>
          </a:p>
        </p:txBody>
      </p:sp>
    </p:spTree>
    <p:extLst>
      <p:ext uri="{BB962C8B-B14F-4D97-AF65-F5344CB8AC3E}">
        <p14:creationId xmlns:p14="http://schemas.microsoft.com/office/powerpoint/2010/main" val="37432655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5059">
                                            <p:txEl>
                                              <p:pRg st="3" end="3"/>
                                            </p:txEl>
                                          </p:spTgt>
                                        </p:tgtEl>
                                        <p:attrNameLst>
                                          <p:attrName>style.visibility</p:attrName>
                                        </p:attrNameLst>
                                      </p:cBhvr>
                                      <p:to>
                                        <p:strVal val="visible"/>
                                      </p:to>
                                    </p:set>
                                    <p:anim calcmode="lin" valueType="num">
                                      <p:cBhvr additive="base">
                                        <p:cTn id="25" dur="500" fill="hold"/>
                                        <p:tgtEl>
                                          <p:spTgt spid="450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5059">
                                            <p:txEl>
                                              <p:pRg st="4" end="4"/>
                                            </p:txEl>
                                          </p:spTgt>
                                        </p:tgtEl>
                                        <p:attrNameLst>
                                          <p:attrName>style.visibility</p:attrName>
                                        </p:attrNameLst>
                                      </p:cBhvr>
                                      <p:to>
                                        <p:strVal val="visible"/>
                                      </p:to>
                                    </p:set>
                                    <p:anim calcmode="lin" valueType="num">
                                      <p:cBhvr additive="base">
                                        <p:cTn id="31"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b="1" smtClean="0"/>
              <a:t>(i). Cash Drain:</a:t>
            </a:r>
          </a:p>
          <a:p>
            <a:pPr eaLnBrk="1" hangingPunct="1"/>
            <a:r>
              <a:rPr lang="en-US" sz="2200" smtClean="0"/>
              <a:t>In the chain process of multiple expansion/contraction of credit, it is assumed that all payments are made by check and not in cash.</a:t>
            </a:r>
          </a:p>
          <a:p>
            <a:pPr eaLnBrk="1" hangingPunct="1"/>
            <a:r>
              <a:rPr lang="en-US" sz="2200" smtClean="0"/>
              <a:t>In case, some borrowers withdraw a part or all of the amount loaned to them in cash, banks will not be able to create the credit to the desired extent.</a:t>
            </a:r>
          </a:p>
          <a:p>
            <a:pPr eaLnBrk="1" hangingPunct="1"/>
            <a:r>
              <a:rPr lang="en-US" sz="2200" smtClean="0"/>
              <a:t>An outflow of cash from the reserves of the banks will reduced their ability to expand deposits and vise versa.</a:t>
            </a:r>
          </a:p>
        </p:txBody>
      </p:sp>
    </p:spTree>
    <p:extLst>
      <p:ext uri="{BB962C8B-B14F-4D97-AF65-F5344CB8AC3E}">
        <p14:creationId xmlns:p14="http://schemas.microsoft.com/office/powerpoint/2010/main" val="8290179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6083">
                                            <p:txEl>
                                              <p:pRg st="2" end="2"/>
                                            </p:txEl>
                                          </p:spTgt>
                                        </p:tgtEl>
                                        <p:attrNameLst>
                                          <p:attrName>style.visibility</p:attrName>
                                        </p:attrNameLst>
                                      </p:cBhvr>
                                      <p:to>
                                        <p:strVal val="visible"/>
                                      </p:to>
                                    </p:set>
                                    <p:anim calcmode="lin" valueType="num">
                                      <p:cBhvr additive="base">
                                        <p:cTn id="19" dur="5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60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6083">
                                            <p:txEl>
                                              <p:pRg st="3" end="3"/>
                                            </p:txEl>
                                          </p:spTgt>
                                        </p:tgtEl>
                                        <p:attrNameLst>
                                          <p:attrName>style.visibility</p:attrName>
                                        </p:attrNameLst>
                                      </p:cBhvr>
                                      <p:to>
                                        <p:strVal val="visible"/>
                                      </p:to>
                                    </p:set>
                                    <p:anim calcmode="lin" valueType="num">
                                      <p:cBhvr additive="base">
                                        <p:cTn id="25" dur="5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60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000" b="1" smtClean="0"/>
              <a:t>(ii). Transfer of deposits to non bank financial institutions:</a:t>
            </a:r>
          </a:p>
          <a:p>
            <a:pPr eaLnBrk="1" hangingPunct="1"/>
            <a:r>
              <a:rPr lang="en-US" sz="2400" smtClean="0"/>
              <a:t>The transfer of funds to non bank financial institutions can also limit the credit creation ability of the banks.</a:t>
            </a:r>
          </a:p>
          <a:p>
            <a:pPr eaLnBrk="1" hangingPunct="1">
              <a:buFont typeface="Wingdings 2" pitchFamily="18" charset="2"/>
              <a:buNone/>
            </a:pPr>
            <a:r>
              <a:rPr lang="en-US" sz="3000" b="1" smtClean="0"/>
              <a:t>(iii). Willingness to borrow:</a:t>
            </a:r>
          </a:p>
          <a:p>
            <a:pPr eaLnBrk="1" hangingPunct="1"/>
            <a:r>
              <a:rPr lang="en-US" sz="2400" smtClean="0"/>
              <a:t>The bank may not be able to take full advantage of credit expansion if they are unable to find sufficient qualified borrowers willing to apply for loan.</a:t>
            </a:r>
          </a:p>
        </p:txBody>
      </p:sp>
    </p:spTree>
    <p:extLst>
      <p:ext uri="{BB962C8B-B14F-4D97-AF65-F5344CB8AC3E}">
        <p14:creationId xmlns:p14="http://schemas.microsoft.com/office/powerpoint/2010/main" val="55641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7107">
                                            <p:txEl>
                                              <p:pRg st="2" end="2"/>
                                            </p:txEl>
                                          </p:spTgt>
                                        </p:tgtEl>
                                        <p:attrNameLst>
                                          <p:attrName>style.visibility</p:attrName>
                                        </p:attrNameLst>
                                      </p:cBhvr>
                                      <p:to>
                                        <p:strVal val="visible"/>
                                      </p:to>
                                    </p:set>
                                    <p:anim calcmode="lin" valueType="num">
                                      <p:cBhvr additive="base">
                                        <p:cTn id="19" dur="500" fill="hold"/>
                                        <p:tgtEl>
                                          <p:spTgt spid="471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7107">
                                            <p:txEl>
                                              <p:pRg st="3" end="3"/>
                                            </p:txEl>
                                          </p:spTgt>
                                        </p:tgtEl>
                                        <p:attrNameLst>
                                          <p:attrName>style.visibility</p:attrName>
                                        </p:attrNameLst>
                                      </p:cBhvr>
                                      <p:to>
                                        <p:strVal val="visible"/>
                                      </p:to>
                                    </p:set>
                                    <p:anim calcmode="lin" valueType="num">
                                      <p:cBhvr additive="base">
                                        <p:cTn id="25"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2"/>
          <p:cNvSpPr>
            <a:spLocks noGrp="1"/>
          </p:cNvSpPr>
          <p:nvPr>
            <p:ph sz="quarter" idx="1"/>
          </p:nvPr>
        </p:nvSpPr>
        <p:spPr>
          <a:xfrm>
            <a:off x="301625" y="1527175"/>
            <a:ext cx="8504238" cy="4572000"/>
          </a:xfrm>
        </p:spPr>
        <p:txBody>
          <a:bodyPr/>
          <a:lstStyle/>
          <a:p>
            <a:pPr eaLnBrk="1" hangingPunct="1">
              <a:buFont typeface="Wingdings 2" pitchFamily="18" charset="2"/>
              <a:buNone/>
            </a:pPr>
            <a:r>
              <a:rPr lang="en-US" sz="3200" b="1" smtClean="0"/>
              <a:t>(iv) Different types of loans:</a:t>
            </a:r>
          </a:p>
          <a:p>
            <a:pPr eaLnBrk="1" hangingPunct="1"/>
            <a:r>
              <a:rPr lang="en-US" smtClean="0"/>
              <a:t>It is assumed that all the deposits in the banks are in the form current deposits only.</a:t>
            </a:r>
          </a:p>
          <a:p>
            <a:pPr eaLnBrk="1" hangingPunct="1"/>
            <a:r>
              <a:rPr lang="en-US" smtClean="0"/>
              <a:t>The fact is otherwise, the banks keep a fairly large deposits in the form saving and time deposits.</a:t>
            </a:r>
          </a:p>
        </p:txBody>
      </p:sp>
    </p:spTree>
    <p:extLst>
      <p:ext uri="{BB962C8B-B14F-4D97-AF65-F5344CB8AC3E}">
        <p14:creationId xmlns:p14="http://schemas.microsoft.com/office/powerpoint/2010/main" val="34847916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 calcmode="lin" valueType="num">
                                      <p:cBhvr additive="base">
                                        <p:cTn id="7" dur="500" fill="hold"/>
                                        <p:tgtEl>
                                          <p:spTgt spid="481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131">
                                            <p:txEl>
                                              <p:pRg st="1" end="1"/>
                                            </p:txEl>
                                          </p:spTgt>
                                        </p:tgtEl>
                                        <p:attrNameLst>
                                          <p:attrName>style.visibility</p:attrName>
                                        </p:attrNameLst>
                                      </p:cBhvr>
                                      <p:to>
                                        <p:strVal val="visible"/>
                                      </p:to>
                                    </p:set>
                                    <p:anim calcmode="lin" valueType="num">
                                      <p:cBhvr additive="base">
                                        <p:cTn id="13" dur="500" fill="hold"/>
                                        <p:tgtEl>
                                          <p:spTgt spid="481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8131">
                                            <p:txEl>
                                              <p:pRg st="2" end="2"/>
                                            </p:txEl>
                                          </p:spTgt>
                                        </p:tgtEl>
                                        <p:attrNameLst>
                                          <p:attrName>style.visibility</p:attrName>
                                        </p:attrNameLst>
                                      </p:cBhvr>
                                      <p:to>
                                        <p:strVal val="visible"/>
                                      </p:to>
                                    </p:set>
                                    <p:anim calcmode="lin" valueType="num">
                                      <p:cBhvr additive="base">
                                        <p:cTn id="19" dur="500" fill="hold"/>
                                        <p:tgtEl>
                                          <p:spTgt spid="481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r>
              <a:rPr lang="en-US" b="1" smtClean="0">
                <a:solidFill>
                  <a:srgbClr val="AB2627"/>
                </a:solidFill>
              </a:rPr>
              <a:t>Conclusion</a:t>
            </a:r>
          </a:p>
        </p:txBody>
      </p:sp>
      <p:sp>
        <p:nvSpPr>
          <p:cNvPr id="49155" name="Content Placeholder 2"/>
          <p:cNvSpPr>
            <a:spLocks noGrp="1"/>
          </p:cNvSpPr>
          <p:nvPr>
            <p:ph sz="quarter" idx="1"/>
          </p:nvPr>
        </p:nvSpPr>
        <p:spPr>
          <a:xfrm>
            <a:off x="301625" y="1527175"/>
            <a:ext cx="8504238" cy="4572000"/>
          </a:xfrm>
        </p:spPr>
        <p:txBody>
          <a:bodyPr/>
          <a:lstStyle/>
          <a:p>
            <a:pPr eaLnBrk="1" hangingPunct="1"/>
            <a:r>
              <a:rPr lang="en-US" sz="2400" smtClean="0"/>
              <a:t>The multiple deposit creation model seems to indicate that the central bank of the country has complete control over the level of current deposits by setting the required reserve ratio.</a:t>
            </a:r>
          </a:p>
          <a:p>
            <a:pPr eaLnBrk="1" hangingPunct="1"/>
            <a:r>
              <a:rPr lang="en-US" sz="2400" smtClean="0"/>
              <a:t>The fact is that all the four players    i-e the central bank, commercial banks, depositors and borrowers are important in the determination of credit expansion.</a:t>
            </a:r>
          </a:p>
        </p:txBody>
      </p:sp>
    </p:spTree>
    <p:extLst>
      <p:ext uri="{BB962C8B-B14F-4D97-AF65-F5344CB8AC3E}">
        <p14:creationId xmlns:p14="http://schemas.microsoft.com/office/powerpoint/2010/main" val="12353657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additive="base">
                                        <p:cTn id="7"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additive="base">
                                        <p:cTn id="13"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08547"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en-US" sz="4000" b="1" smtClean="0"/>
              <a:t>Economy in the use of metal:</a:t>
            </a:r>
          </a:p>
          <a:p>
            <a:pPr eaLnBrk="1" hangingPunct="1">
              <a:lnSpc>
                <a:spcPct val="90000"/>
              </a:lnSpc>
            </a:pPr>
            <a:r>
              <a:rPr lang="en-US" smtClean="0"/>
              <a:t>Credit instruments are used as medium of exchange in place of metallic coins. </a:t>
            </a:r>
          </a:p>
          <a:p>
            <a:pPr eaLnBrk="1" hangingPunct="1">
              <a:lnSpc>
                <a:spcPct val="90000"/>
              </a:lnSpc>
            </a:pPr>
            <a:r>
              <a:rPr lang="en-US" smtClean="0"/>
              <a:t>There is thus a saving of precious metals which we were using in shape of coins.</a:t>
            </a:r>
          </a:p>
          <a:p>
            <a:pPr eaLnBrk="1" hangingPunct="1">
              <a:lnSpc>
                <a:spcPct val="90000"/>
              </a:lnSpc>
              <a:buFontTx/>
              <a:buNone/>
            </a:pPr>
            <a:r>
              <a:rPr lang="en-US" smtClean="0"/>
              <a:t> </a:t>
            </a:r>
          </a:p>
        </p:txBody>
      </p:sp>
    </p:spTree>
    <p:extLst>
      <p:ext uri="{BB962C8B-B14F-4D97-AF65-F5344CB8AC3E}">
        <p14:creationId xmlns:p14="http://schemas.microsoft.com/office/powerpoint/2010/main" val="5386249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calcmode="lin" valueType="num">
                                      <p:cBhvr additive="base">
                                        <p:cTn id="7" dur="500" fill="hold"/>
                                        <p:tgtEl>
                                          <p:spTgt spid="1085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85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8547">
                                            <p:txEl>
                                              <p:pRg st="1" end="1"/>
                                            </p:txEl>
                                          </p:spTgt>
                                        </p:tgtEl>
                                        <p:attrNameLst>
                                          <p:attrName>style.visibility</p:attrName>
                                        </p:attrNameLst>
                                      </p:cBhvr>
                                      <p:to>
                                        <p:strVal val="visible"/>
                                      </p:to>
                                    </p:set>
                                    <p:anim calcmode="lin" valueType="num">
                                      <p:cBhvr additive="base">
                                        <p:cTn id="13" dur="500" fill="hold"/>
                                        <p:tgtEl>
                                          <p:spTgt spid="1085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85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8547">
                                            <p:txEl>
                                              <p:pRg st="2" end="2"/>
                                            </p:txEl>
                                          </p:spTgt>
                                        </p:tgtEl>
                                        <p:attrNameLst>
                                          <p:attrName>style.visibility</p:attrName>
                                        </p:attrNameLst>
                                      </p:cBhvr>
                                      <p:to>
                                        <p:strVal val="visible"/>
                                      </p:to>
                                    </p:set>
                                    <p:anim calcmode="lin" valueType="num">
                                      <p:cBhvr additive="base">
                                        <p:cTn id="19" dur="500" fill="hold"/>
                                        <p:tgtEl>
                                          <p:spTgt spid="1085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85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08547">
                                            <p:txEl>
                                              <p:pRg st="3" end="3"/>
                                            </p:txEl>
                                          </p:spTgt>
                                        </p:tgtEl>
                                        <p:attrNameLst>
                                          <p:attrName>style.visibility</p:attrName>
                                        </p:attrNameLst>
                                      </p:cBhvr>
                                      <p:to>
                                        <p:strVal val="visible"/>
                                      </p:to>
                                    </p:set>
                                    <p:anim calcmode="lin" valueType="num">
                                      <p:cBhvr additive="base">
                                        <p:cTn id="25" dur="500" fill="hold"/>
                                        <p:tgtEl>
                                          <p:spTgt spid="1085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85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09571" name="Rectangle 3"/>
          <p:cNvSpPr>
            <a:spLocks noGrp="1" noChangeArrowheads="1"/>
          </p:cNvSpPr>
          <p:nvPr>
            <p:ph sz="quarter" idx="1"/>
          </p:nvPr>
        </p:nvSpPr>
        <p:spPr>
          <a:xfrm>
            <a:off x="301625" y="1527175"/>
            <a:ext cx="8504238" cy="4572000"/>
          </a:xfrm>
        </p:spPr>
        <p:txBody>
          <a:bodyPr/>
          <a:lstStyle/>
          <a:p>
            <a:pPr eaLnBrk="1" hangingPunct="1"/>
            <a:r>
              <a:rPr lang="en-US" sz="3600" b="1" smtClean="0"/>
              <a:t>Provision of working capital:</a:t>
            </a:r>
          </a:p>
          <a:p>
            <a:pPr eaLnBrk="1" hangingPunct="1"/>
            <a:r>
              <a:rPr lang="en-US" sz="2800" smtClean="0"/>
              <a:t>If an industrialist is short of spending power when the production is going on, he can finance the industry by obtaining of credit from the banks.</a:t>
            </a:r>
          </a:p>
          <a:p>
            <a:pPr eaLnBrk="1" hangingPunct="1"/>
            <a:r>
              <a:rPr lang="en-US" sz="2800" smtClean="0"/>
              <a:t>He needs not sell the plant or other fixed assets just for the purchase of raw material, paying wages to the labors, insurance charges, electricity bills etc   </a:t>
            </a:r>
          </a:p>
        </p:txBody>
      </p:sp>
    </p:spTree>
    <p:extLst>
      <p:ext uri="{BB962C8B-B14F-4D97-AF65-F5344CB8AC3E}">
        <p14:creationId xmlns:p14="http://schemas.microsoft.com/office/powerpoint/2010/main" val="38293724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 calcmode="lin" valueType="num">
                                      <p:cBhvr additive="base">
                                        <p:cTn id="7" dur="500" fill="hold"/>
                                        <p:tgtEl>
                                          <p:spTgt spid="1095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9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9571">
                                            <p:txEl>
                                              <p:pRg st="1" end="1"/>
                                            </p:txEl>
                                          </p:spTgt>
                                        </p:tgtEl>
                                        <p:attrNameLst>
                                          <p:attrName>style.visibility</p:attrName>
                                        </p:attrNameLst>
                                      </p:cBhvr>
                                      <p:to>
                                        <p:strVal val="visible"/>
                                      </p:to>
                                    </p:set>
                                    <p:anim calcmode="lin" valueType="num">
                                      <p:cBhvr additive="base">
                                        <p:cTn id="13" dur="500" fill="hold"/>
                                        <p:tgtEl>
                                          <p:spTgt spid="1095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9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9571">
                                            <p:txEl>
                                              <p:pRg st="2" end="2"/>
                                            </p:txEl>
                                          </p:spTgt>
                                        </p:tgtEl>
                                        <p:attrNameLst>
                                          <p:attrName>style.visibility</p:attrName>
                                        </p:attrNameLst>
                                      </p:cBhvr>
                                      <p:to>
                                        <p:strVal val="visible"/>
                                      </p:to>
                                    </p:set>
                                    <p:anim calcmode="lin" valueType="num">
                                      <p:cBhvr additive="base">
                                        <p:cTn id="19" dur="500" fill="hold"/>
                                        <p:tgtEl>
                                          <p:spTgt spid="1095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95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1619" name="Rectangle 3"/>
          <p:cNvSpPr>
            <a:spLocks noGrp="1" noChangeArrowheads="1"/>
          </p:cNvSpPr>
          <p:nvPr>
            <p:ph sz="quarter" idx="1"/>
          </p:nvPr>
        </p:nvSpPr>
        <p:spPr>
          <a:xfrm>
            <a:off x="301625" y="1527175"/>
            <a:ext cx="8504238" cy="4572000"/>
          </a:xfrm>
        </p:spPr>
        <p:txBody>
          <a:bodyPr/>
          <a:lstStyle/>
          <a:p>
            <a:pPr eaLnBrk="1" hangingPunct="1">
              <a:lnSpc>
                <a:spcPct val="90000"/>
              </a:lnSpc>
            </a:pPr>
            <a:r>
              <a:rPr lang="en-US" sz="4000" b="1" smtClean="0"/>
              <a:t>Sales of bonds:</a:t>
            </a:r>
          </a:p>
          <a:p>
            <a:pPr eaLnBrk="1" hangingPunct="1">
              <a:lnSpc>
                <a:spcPct val="90000"/>
              </a:lnSpc>
            </a:pPr>
            <a:r>
              <a:rPr lang="en-US" sz="2800" smtClean="0"/>
              <a:t>If the prospects of invested capital are bright and the profits are being earned easily, the firm can obtain possession of funds even by selling bonds.</a:t>
            </a:r>
          </a:p>
          <a:p>
            <a:pPr eaLnBrk="1" hangingPunct="1">
              <a:lnSpc>
                <a:spcPct val="90000"/>
              </a:lnSpc>
            </a:pPr>
            <a:r>
              <a:rPr lang="en-US" sz="2800" smtClean="0"/>
              <a:t>The firm can repay the interest as well as principal amount easily at the specified date out of profit earned during the course of production.</a:t>
            </a:r>
          </a:p>
          <a:p>
            <a:pPr eaLnBrk="1" hangingPunct="1">
              <a:lnSpc>
                <a:spcPct val="90000"/>
              </a:lnSpc>
              <a:buFontTx/>
              <a:buNone/>
            </a:pPr>
            <a:r>
              <a:rPr lang="en-US" sz="2800" smtClean="0"/>
              <a:t>  </a:t>
            </a:r>
          </a:p>
        </p:txBody>
      </p:sp>
    </p:spTree>
    <p:extLst>
      <p:ext uri="{BB962C8B-B14F-4D97-AF65-F5344CB8AC3E}">
        <p14:creationId xmlns:p14="http://schemas.microsoft.com/office/powerpoint/2010/main" val="27177383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additive="base">
                                        <p:cTn id="7" dur="500" fill="hold"/>
                                        <p:tgtEl>
                                          <p:spTgt spid="1116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16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1619">
                                            <p:txEl>
                                              <p:pRg st="1" end="1"/>
                                            </p:txEl>
                                          </p:spTgt>
                                        </p:tgtEl>
                                        <p:attrNameLst>
                                          <p:attrName>style.visibility</p:attrName>
                                        </p:attrNameLst>
                                      </p:cBhvr>
                                      <p:to>
                                        <p:strVal val="visible"/>
                                      </p:to>
                                    </p:set>
                                    <p:anim calcmode="lin" valueType="num">
                                      <p:cBhvr additive="base">
                                        <p:cTn id="13" dur="500" fill="hold"/>
                                        <p:tgtEl>
                                          <p:spTgt spid="1116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16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1619">
                                            <p:txEl>
                                              <p:pRg st="2" end="2"/>
                                            </p:txEl>
                                          </p:spTgt>
                                        </p:tgtEl>
                                        <p:attrNameLst>
                                          <p:attrName>style.visibility</p:attrName>
                                        </p:attrNameLst>
                                      </p:cBhvr>
                                      <p:to>
                                        <p:strVal val="visible"/>
                                      </p:to>
                                    </p:set>
                                    <p:anim calcmode="lin" valueType="num">
                                      <p:cBhvr additive="base">
                                        <p:cTn id="19" dur="500" fill="hold"/>
                                        <p:tgtEl>
                                          <p:spTgt spid="1116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16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11619">
                                            <p:txEl>
                                              <p:pRg st="3" end="3"/>
                                            </p:txEl>
                                          </p:spTgt>
                                        </p:tgtEl>
                                        <p:attrNameLst>
                                          <p:attrName>style.visibility</p:attrName>
                                        </p:attrNameLst>
                                      </p:cBhvr>
                                      <p:to>
                                        <p:strVal val="visible"/>
                                      </p:to>
                                    </p:set>
                                    <p:anim calcmode="lin" valueType="num">
                                      <p:cBhvr additive="base">
                                        <p:cTn id="25" dur="500" fill="hold"/>
                                        <p:tgtEl>
                                          <p:spTgt spid="1116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16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2643" name="Rectangle 3"/>
          <p:cNvSpPr>
            <a:spLocks noGrp="1" noChangeArrowheads="1"/>
          </p:cNvSpPr>
          <p:nvPr>
            <p:ph sz="quarter" idx="1"/>
          </p:nvPr>
        </p:nvSpPr>
        <p:spPr>
          <a:xfrm>
            <a:off x="301625" y="1527175"/>
            <a:ext cx="8504238" cy="4572000"/>
          </a:xfrm>
        </p:spPr>
        <p:txBody>
          <a:bodyPr/>
          <a:lstStyle/>
          <a:p>
            <a:pPr eaLnBrk="1" hangingPunct="1"/>
            <a:r>
              <a:rPr lang="en-US" sz="4000" b="1" smtClean="0"/>
              <a:t>Case of young firm:</a:t>
            </a:r>
          </a:p>
          <a:p>
            <a:pPr eaLnBrk="1" hangingPunct="1"/>
            <a:r>
              <a:rPr lang="en-US" smtClean="0"/>
              <a:t>Credit enable the entrepreneur of a young firm to develop its resources at a rapid speed which otherwise would not have been possible.  </a:t>
            </a:r>
          </a:p>
        </p:txBody>
      </p:sp>
    </p:spTree>
    <p:extLst>
      <p:ext uri="{BB962C8B-B14F-4D97-AF65-F5344CB8AC3E}">
        <p14:creationId xmlns:p14="http://schemas.microsoft.com/office/powerpoint/2010/main" val="19923091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 calcmode="lin" valueType="num">
                                      <p:cBhvr additive="base">
                                        <p:cTn id="7" dur="5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2643">
                                            <p:txEl>
                                              <p:pRg st="1" end="1"/>
                                            </p:txEl>
                                          </p:spTgt>
                                        </p:tgtEl>
                                        <p:attrNameLst>
                                          <p:attrName>style.visibility</p:attrName>
                                        </p:attrNameLst>
                                      </p:cBhvr>
                                      <p:to>
                                        <p:strVal val="visible"/>
                                      </p:to>
                                    </p:set>
                                    <p:anim calcmode="lin" valueType="num">
                                      <p:cBhvr additive="base">
                                        <p:cTn id="13" dur="500" fill="hold"/>
                                        <p:tgtEl>
                                          <p:spTgt spid="1126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4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b="1" smtClean="0">
                <a:solidFill>
                  <a:srgbClr val="AB2627"/>
                </a:solidFill>
              </a:rPr>
              <a:t>Functions of Credit</a:t>
            </a:r>
          </a:p>
        </p:txBody>
      </p:sp>
      <p:sp>
        <p:nvSpPr>
          <p:cNvPr id="113667" name="Rectangle 3"/>
          <p:cNvSpPr>
            <a:spLocks noGrp="1" noChangeArrowheads="1"/>
          </p:cNvSpPr>
          <p:nvPr>
            <p:ph sz="quarter" idx="1"/>
          </p:nvPr>
        </p:nvSpPr>
        <p:spPr>
          <a:xfrm>
            <a:off x="301625" y="1527175"/>
            <a:ext cx="8504238" cy="4572000"/>
          </a:xfrm>
        </p:spPr>
        <p:txBody>
          <a:bodyPr/>
          <a:lstStyle/>
          <a:p>
            <a:pPr eaLnBrk="1" hangingPunct="1"/>
            <a:r>
              <a:rPr lang="en-US" sz="3600" b="1" smtClean="0"/>
              <a:t>Large scale production:</a:t>
            </a:r>
          </a:p>
          <a:p>
            <a:pPr eaLnBrk="1" hangingPunct="1"/>
            <a:r>
              <a:rPr lang="en-US" sz="2800" smtClean="0"/>
              <a:t>The institutions of credit have provided a ready flow of money to the industrialists. When they receive the large sum of capital  the production is increased on large scale.</a:t>
            </a:r>
          </a:p>
          <a:p>
            <a:pPr eaLnBrk="1" hangingPunct="1"/>
            <a:r>
              <a:rPr lang="en-US" sz="2800" smtClean="0"/>
              <a:t>The cost of production of commodities is reduced. The quality of product also improve with greater technological research carried on in the big firms.   </a:t>
            </a:r>
          </a:p>
        </p:txBody>
      </p:sp>
    </p:spTree>
    <p:extLst>
      <p:ext uri="{BB962C8B-B14F-4D97-AF65-F5344CB8AC3E}">
        <p14:creationId xmlns:p14="http://schemas.microsoft.com/office/powerpoint/2010/main" val="3271997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 calcmode="lin" valueType="num">
                                      <p:cBhvr additive="base">
                                        <p:cTn id="7" dur="500" fill="hold"/>
                                        <p:tgtEl>
                                          <p:spTgt spid="1136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36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13667">
                                            <p:txEl>
                                              <p:pRg st="1" end="1"/>
                                            </p:txEl>
                                          </p:spTgt>
                                        </p:tgtEl>
                                        <p:attrNameLst>
                                          <p:attrName>style.visibility</p:attrName>
                                        </p:attrNameLst>
                                      </p:cBhvr>
                                      <p:to>
                                        <p:strVal val="visible"/>
                                      </p:to>
                                    </p:set>
                                    <p:anim calcmode="lin" valueType="num">
                                      <p:cBhvr additive="base">
                                        <p:cTn id="13" dur="500" fill="hold"/>
                                        <p:tgtEl>
                                          <p:spTgt spid="1136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36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13667">
                                            <p:txEl>
                                              <p:pRg st="2" end="2"/>
                                            </p:txEl>
                                          </p:spTgt>
                                        </p:tgtEl>
                                        <p:attrNameLst>
                                          <p:attrName>style.visibility</p:attrName>
                                        </p:attrNameLst>
                                      </p:cBhvr>
                                      <p:to>
                                        <p:strVal val="visible"/>
                                      </p:to>
                                    </p:set>
                                    <p:anim calcmode="lin" valueType="num">
                                      <p:cBhvr additive="base">
                                        <p:cTn id="19" dur="5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36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3058</Words>
  <Application>Microsoft Office PowerPoint</Application>
  <PresentationFormat>On-screen Show (4:3)</PresentationFormat>
  <Paragraphs>262</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Credit Creation &amp; Credit Multiplier</vt:lpstr>
      <vt:lpstr>What is Credit?</vt:lpstr>
      <vt:lpstr>Functions of Credit</vt:lpstr>
      <vt:lpstr>Functions of Credit</vt:lpstr>
      <vt:lpstr>Functions of Credit</vt:lpstr>
      <vt:lpstr>Functions of Credit</vt:lpstr>
      <vt:lpstr>Functions of Credit</vt:lpstr>
      <vt:lpstr>Functions of Credit</vt:lpstr>
      <vt:lpstr>Functions of Credit</vt:lpstr>
      <vt:lpstr>Functions of Credit</vt:lpstr>
      <vt:lpstr>Functions of Credit</vt:lpstr>
      <vt:lpstr>Functions of Credit</vt:lpstr>
      <vt:lpstr>Functions of Credit</vt:lpstr>
      <vt:lpstr>Functions of Credit</vt:lpstr>
      <vt:lpstr>Dangers of credit</vt:lpstr>
      <vt:lpstr>PowerPoint Presentation</vt:lpstr>
      <vt:lpstr>PowerPoint Presentation</vt:lpstr>
      <vt:lpstr>PowerPoint Presentation</vt:lpstr>
      <vt:lpstr>What is Cash Reserve?</vt:lpstr>
      <vt:lpstr>Factors which govern cash reserve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 Banks Create Credit?</vt:lpstr>
      <vt:lpstr>PowerPoint Presentation</vt:lpstr>
      <vt:lpstr>PowerPoint Presentation</vt:lpstr>
      <vt:lpstr>Process of Credit Creation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 of credit creation by banking system</vt:lpstr>
      <vt:lpstr>PowerPoint Presentation</vt:lpstr>
      <vt:lpstr>Contraction of credit</vt:lpstr>
      <vt:lpstr>Credit multiplier</vt:lpstr>
      <vt:lpstr>PowerPoint Presentation</vt:lpstr>
      <vt:lpstr>Limits to credit creation</vt:lpstr>
      <vt:lpstr>PowerPoint Presentation</vt:lpstr>
      <vt:lpstr>PowerPoint Presentation</vt:lpstr>
      <vt:lpstr>PowerPoint Presentation</vt:lpstr>
      <vt:lpstr>Conclusion</vt:lpstr>
    </vt:vector>
  </TitlesOfParts>
  <Company>INTO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Creation &amp; Credit Multiplier</dc:title>
  <dc:creator>Lazarus Nyagumbo</dc:creator>
  <cp:lastModifiedBy>Lazarus Nyagumbo</cp:lastModifiedBy>
  <cp:revision>1</cp:revision>
  <dcterms:created xsi:type="dcterms:W3CDTF">2015-06-16T08:08:30Z</dcterms:created>
  <dcterms:modified xsi:type="dcterms:W3CDTF">2015-06-16T08:09:59Z</dcterms:modified>
</cp:coreProperties>
</file>