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4" d="100"/>
          <a:sy n="34" d="100"/>
        </p:scale>
        <p:origin x="-14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508D9E6A-05C0-45E9-8847-188E18CECBAE}" type="datetimeFigureOut">
              <a:rPr lang="en-US"/>
              <a:pPr>
                <a:defRPr/>
              </a:pPr>
              <a:t>2/8/2013</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95CC3279-0AB6-438C-8345-F60D2DCC54B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C235EB1E-CFDC-446F-8E4B-1292C11D2982}" type="datetimeFigureOut">
              <a:rPr lang="en-US"/>
              <a:pPr>
                <a:defRPr/>
              </a:pPr>
              <a:t>2/8/2013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5643CBDB-0745-41C6-AB79-DC2F2E3D3B4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47C434B-8AC7-4FB4-BB92-4B2A7F13D490}" type="datetimeFigureOut">
              <a:rPr lang="en-US"/>
              <a:pPr>
                <a:defRPr/>
              </a:pPr>
              <a:t>2/8/2013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6E6C237E-4742-478A-9A86-9FD2EA1FC68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BE11F23F-1481-41CA-8B75-07548F85DF1F}" type="datetimeFigureOut">
              <a:rPr lang="en-US"/>
              <a:pPr>
                <a:defRPr/>
              </a:pPr>
              <a:t>2/8/2013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33D7A646-B863-497B-9DC6-09A4CD23806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31BFE1EA-AB8A-4151-9B7A-624DF833CEB0}" type="datetimeFigureOut">
              <a:rPr lang="en-US"/>
              <a:pPr>
                <a:defRPr/>
              </a:pPr>
              <a:t>2/8/2013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39A50C70-C4AA-4005-8142-1E2A9304DB4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E2F2DDFD-D839-4255-8FF8-1B0D6B6AFCD8}" type="datetimeFigureOut">
              <a:rPr lang="en-US"/>
              <a:pPr>
                <a:defRPr/>
              </a:pPr>
              <a:t>2/8/2013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303F4239-2096-43E6-AF08-AD06C52425E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3163C739-B2B2-40CE-9D75-C9DE61048902}" type="datetimeFigureOut">
              <a:rPr lang="en-US"/>
              <a:pPr>
                <a:defRPr/>
              </a:pPr>
              <a:t>2/8/2013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AEEC35E1-6836-43E2-AC3A-CA17961652F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9C24E3A1-142F-4957-998E-2341544B044E}" type="datetimeFigureOut">
              <a:rPr lang="en-US"/>
              <a:pPr>
                <a:defRPr/>
              </a:pPr>
              <a:t>2/8/2013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B8637DB7-1569-41DD-9EF4-43D8D61DE74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F9DF02D-4228-4E0F-9842-7935A9375054}" type="datetimeFigureOut">
              <a:rPr lang="en-US"/>
              <a:pPr>
                <a:defRPr/>
              </a:pPr>
              <a:t>2/8/2013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113F5B16-FD2B-4861-82F8-E9E18BEB620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C4C98279-92E0-41A9-83CF-4B4B4C577285}" type="datetimeFigureOut">
              <a:rPr lang="en-US"/>
              <a:pPr>
                <a:defRPr/>
              </a:pPr>
              <a:t>2/8/2013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3B0E8F0-AFB9-449E-98AC-E0E03A98F80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36922412-DDE6-4012-9300-4649E2B5D2A3}" type="datetimeFigureOut">
              <a:rPr lang="en-US"/>
              <a:pPr>
                <a:defRPr/>
              </a:pPr>
              <a:t>2/8/2013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5694C3F1-9E46-4F0B-ADA3-EEB0230D5A5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BC8059BF-71FF-45BF-9FD0-F45942D0F2C7}" type="datetimeFigureOut">
              <a:rPr lang="en-US"/>
              <a:pPr>
                <a:defRPr/>
              </a:pPr>
              <a:t>2/8/2013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fld id="{EEADF899-E5B4-4C2F-A261-43788876BCE4}"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36" r:id="rId1"/>
    <p:sldLayoutId id="2147483735" r:id="rId2"/>
    <p:sldLayoutId id="2147483737" r:id="rId3"/>
    <p:sldLayoutId id="2147483734" r:id="rId4"/>
    <p:sldLayoutId id="2147483738" r:id="rId5"/>
    <p:sldLayoutId id="2147483733" r:id="rId6"/>
    <p:sldLayoutId id="2147483739" r:id="rId7"/>
    <p:sldLayoutId id="2147483740" r:id="rId8"/>
    <p:sldLayoutId id="2147483741" r:id="rId9"/>
    <p:sldLayoutId id="2147483732" r:id="rId10"/>
    <p:sldLayoutId id="2147483731"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33">
                                            <p:txEl>
                                              <p:pRg st="0" end="0"/>
                                            </p:txEl>
                                          </p:spTgt>
                                        </p:tgtEl>
                                        <p:attrNameLst>
                                          <p:attrName>style.visibility</p:attrName>
                                        </p:attrNameLst>
                                      </p:cBhvr>
                                      <p:to>
                                        <p:strVal val="visible"/>
                                      </p:to>
                                    </p:set>
                                    <p:animEffect transition="in" filter="fade">
                                      <p:cBhvr>
                                        <p:cTn id="7" dur="1000"/>
                                        <p:tgtEl>
                                          <p:spTgt spid="1033">
                                            <p:txEl>
                                              <p:pRg st="0" end="0"/>
                                            </p:txEl>
                                          </p:spTgt>
                                        </p:tgtEl>
                                      </p:cBhvr>
                                    </p:animEffect>
                                    <p:anim calcmode="lin" valueType="num">
                                      <p:cBhvr>
                                        <p:cTn id="8" dur="1000" fill="hold"/>
                                        <p:tgtEl>
                                          <p:spTgt spid="103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33">
                                            <p:txEl>
                                              <p:pRg st="1" end="1"/>
                                            </p:txEl>
                                          </p:spTgt>
                                        </p:tgtEl>
                                        <p:attrNameLst>
                                          <p:attrName>style.visibility</p:attrName>
                                        </p:attrNameLst>
                                      </p:cBhvr>
                                      <p:to>
                                        <p:strVal val="visible"/>
                                      </p:to>
                                    </p:set>
                                    <p:animEffect transition="in" filter="fade">
                                      <p:cBhvr>
                                        <p:cTn id="12" dur="1000"/>
                                        <p:tgtEl>
                                          <p:spTgt spid="1033">
                                            <p:txEl>
                                              <p:pRg st="1" end="1"/>
                                            </p:txEl>
                                          </p:spTgt>
                                        </p:tgtEl>
                                      </p:cBhvr>
                                    </p:animEffect>
                                    <p:anim calcmode="lin" valueType="num">
                                      <p:cBhvr>
                                        <p:cTn id="13" dur="1000" fill="hold"/>
                                        <p:tgtEl>
                                          <p:spTgt spid="103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3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33">
                                            <p:txEl>
                                              <p:pRg st="2" end="2"/>
                                            </p:txEl>
                                          </p:spTgt>
                                        </p:tgtEl>
                                        <p:attrNameLst>
                                          <p:attrName>style.visibility</p:attrName>
                                        </p:attrNameLst>
                                      </p:cBhvr>
                                      <p:to>
                                        <p:strVal val="visible"/>
                                      </p:to>
                                    </p:set>
                                    <p:animEffect transition="in" filter="fade">
                                      <p:cBhvr>
                                        <p:cTn id="17" dur="1000"/>
                                        <p:tgtEl>
                                          <p:spTgt spid="1033">
                                            <p:txEl>
                                              <p:pRg st="2" end="2"/>
                                            </p:txEl>
                                          </p:spTgt>
                                        </p:tgtEl>
                                      </p:cBhvr>
                                    </p:animEffect>
                                    <p:anim calcmode="lin" valueType="num">
                                      <p:cBhvr>
                                        <p:cTn id="18" dur="1000" fill="hold"/>
                                        <p:tgtEl>
                                          <p:spTgt spid="103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3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33">
                                            <p:txEl>
                                              <p:pRg st="3" end="3"/>
                                            </p:txEl>
                                          </p:spTgt>
                                        </p:tgtEl>
                                        <p:attrNameLst>
                                          <p:attrName>style.visibility</p:attrName>
                                        </p:attrNameLst>
                                      </p:cBhvr>
                                      <p:to>
                                        <p:strVal val="visible"/>
                                      </p:to>
                                    </p:set>
                                    <p:animEffect transition="in" filter="fade">
                                      <p:cBhvr>
                                        <p:cTn id="22" dur="1000"/>
                                        <p:tgtEl>
                                          <p:spTgt spid="1033">
                                            <p:txEl>
                                              <p:pRg st="3" end="3"/>
                                            </p:txEl>
                                          </p:spTgt>
                                        </p:tgtEl>
                                      </p:cBhvr>
                                    </p:animEffect>
                                    <p:anim calcmode="lin" valueType="num">
                                      <p:cBhvr>
                                        <p:cTn id="23" dur="1000" fill="hold"/>
                                        <p:tgtEl>
                                          <p:spTgt spid="103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3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33">
                                            <p:txEl>
                                              <p:pRg st="4" end="4"/>
                                            </p:txEl>
                                          </p:spTgt>
                                        </p:tgtEl>
                                        <p:attrNameLst>
                                          <p:attrName>style.visibility</p:attrName>
                                        </p:attrNameLst>
                                      </p:cBhvr>
                                      <p:to>
                                        <p:strVal val="visible"/>
                                      </p:to>
                                    </p:set>
                                    <p:animEffect transition="in" filter="fade">
                                      <p:cBhvr>
                                        <p:cTn id="27" dur="1000"/>
                                        <p:tgtEl>
                                          <p:spTgt spid="1033">
                                            <p:txEl>
                                              <p:pRg st="4" end="4"/>
                                            </p:txEl>
                                          </p:spTgt>
                                        </p:tgtEl>
                                      </p:cBhvr>
                                    </p:animEffect>
                                    <p:anim calcmode="lin" valueType="num">
                                      <p:cBhvr>
                                        <p:cTn id="28" dur="1000" fill="hold"/>
                                        <p:tgtEl>
                                          <p:spTgt spid="103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03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build="p">
        <p:tmplLst>
          <p:tmpl lvl="1">
            <p:tnLst>
              <p:par>
                <p:cTn presetID="42" presetClass="entr" presetSubtype="0" fill="hold" nodeType="clickEffect">
                  <p:stCondLst>
                    <p:cond delay="0"/>
                  </p:stCondLst>
                  <p:childTnLst>
                    <p:set>
                      <p:cBhvr>
                        <p:cTn dur="1" fill="hold">
                          <p:stCondLst>
                            <p:cond delay="0"/>
                          </p:stCondLst>
                        </p:cTn>
                        <p:tgtEl>
                          <p:spTgt spid="1033"/>
                        </p:tgtEl>
                        <p:attrNameLst>
                          <p:attrName>style.visibility</p:attrName>
                        </p:attrNameLst>
                      </p:cBhvr>
                      <p:to>
                        <p:strVal val="visible"/>
                      </p:to>
                    </p:set>
                    <p:animEffect transition="in" filter="fade">
                      <p:cBhvr>
                        <p:cTn dur="1000"/>
                        <p:tgtEl>
                          <p:spTgt spid="1033"/>
                        </p:tgtEl>
                      </p:cBhvr>
                    </p:animEffect>
                    <p:anim calcmode="lin" valueType="num">
                      <p:cBhvr>
                        <p:cTn dur="1000" fill="hold"/>
                        <p:tgtEl>
                          <p:spTgt spid="1033"/>
                        </p:tgtEl>
                        <p:attrNameLst>
                          <p:attrName>ppt_x</p:attrName>
                        </p:attrNameLst>
                      </p:cBhvr>
                      <p:tavLst>
                        <p:tav tm="0">
                          <p:val>
                            <p:strVal val="#ppt_x"/>
                          </p:val>
                        </p:tav>
                        <p:tav tm="100000">
                          <p:val>
                            <p:strVal val="#ppt_x"/>
                          </p:val>
                        </p:tav>
                      </p:tavLst>
                    </p:anim>
                    <p:anim calcmode="lin" valueType="num">
                      <p:cBhvr>
                        <p:cTn dur="1000" fill="hold"/>
                        <p:tgtEl>
                          <p:spTgt spid="1033"/>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1033"/>
                        </p:tgtEl>
                        <p:attrNameLst>
                          <p:attrName>style.visibility</p:attrName>
                        </p:attrNameLst>
                      </p:cBhvr>
                      <p:to>
                        <p:strVal val="visible"/>
                      </p:to>
                    </p:set>
                    <p:animEffect transition="in" filter="fade">
                      <p:cBhvr>
                        <p:cTn dur="1000"/>
                        <p:tgtEl>
                          <p:spTgt spid="1033"/>
                        </p:tgtEl>
                      </p:cBhvr>
                    </p:animEffect>
                    <p:anim calcmode="lin" valueType="num">
                      <p:cBhvr>
                        <p:cTn dur="1000" fill="hold"/>
                        <p:tgtEl>
                          <p:spTgt spid="1033"/>
                        </p:tgtEl>
                        <p:attrNameLst>
                          <p:attrName>ppt_x</p:attrName>
                        </p:attrNameLst>
                      </p:cBhvr>
                      <p:tavLst>
                        <p:tav tm="0">
                          <p:val>
                            <p:strVal val="#ppt_x"/>
                          </p:val>
                        </p:tav>
                        <p:tav tm="100000">
                          <p:val>
                            <p:strVal val="#ppt_x"/>
                          </p:val>
                        </p:tav>
                      </p:tavLst>
                    </p:anim>
                    <p:anim calcmode="lin" valueType="num">
                      <p:cBhvr>
                        <p:cTn dur="1000" fill="hold"/>
                        <p:tgtEl>
                          <p:spTgt spid="1033"/>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1033"/>
                        </p:tgtEl>
                        <p:attrNameLst>
                          <p:attrName>style.visibility</p:attrName>
                        </p:attrNameLst>
                      </p:cBhvr>
                      <p:to>
                        <p:strVal val="visible"/>
                      </p:to>
                    </p:set>
                    <p:animEffect transition="in" filter="fade">
                      <p:cBhvr>
                        <p:cTn dur="1000"/>
                        <p:tgtEl>
                          <p:spTgt spid="1033"/>
                        </p:tgtEl>
                      </p:cBhvr>
                    </p:animEffect>
                    <p:anim calcmode="lin" valueType="num">
                      <p:cBhvr>
                        <p:cTn dur="1000" fill="hold"/>
                        <p:tgtEl>
                          <p:spTgt spid="1033"/>
                        </p:tgtEl>
                        <p:attrNameLst>
                          <p:attrName>ppt_x</p:attrName>
                        </p:attrNameLst>
                      </p:cBhvr>
                      <p:tavLst>
                        <p:tav tm="0">
                          <p:val>
                            <p:strVal val="#ppt_x"/>
                          </p:val>
                        </p:tav>
                        <p:tav tm="100000">
                          <p:val>
                            <p:strVal val="#ppt_x"/>
                          </p:val>
                        </p:tav>
                      </p:tavLst>
                    </p:anim>
                    <p:anim calcmode="lin" valueType="num">
                      <p:cBhvr>
                        <p:cTn dur="1000" fill="hold"/>
                        <p:tgtEl>
                          <p:spTgt spid="1033"/>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1033"/>
                        </p:tgtEl>
                        <p:attrNameLst>
                          <p:attrName>style.visibility</p:attrName>
                        </p:attrNameLst>
                      </p:cBhvr>
                      <p:to>
                        <p:strVal val="visible"/>
                      </p:to>
                    </p:set>
                    <p:animEffect transition="in" filter="fade">
                      <p:cBhvr>
                        <p:cTn dur="1000"/>
                        <p:tgtEl>
                          <p:spTgt spid="1033"/>
                        </p:tgtEl>
                      </p:cBhvr>
                    </p:animEffect>
                    <p:anim calcmode="lin" valueType="num">
                      <p:cBhvr>
                        <p:cTn dur="1000" fill="hold"/>
                        <p:tgtEl>
                          <p:spTgt spid="1033"/>
                        </p:tgtEl>
                        <p:attrNameLst>
                          <p:attrName>ppt_x</p:attrName>
                        </p:attrNameLst>
                      </p:cBhvr>
                      <p:tavLst>
                        <p:tav tm="0">
                          <p:val>
                            <p:strVal val="#ppt_x"/>
                          </p:val>
                        </p:tav>
                        <p:tav tm="100000">
                          <p:val>
                            <p:strVal val="#ppt_x"/>
                          </p:val>
                        </p:tav>
                      </p:tavLst>
                    </p:anim>
                    <p:anim calcmode="lin" valueType="num">
                      <p:cBhvr>
                        <p:cTn dur="1000" fill="hold"/>
                        <p:tgtEl>
                          <p:spTgt spid="1033"/>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1033"/>
                        </p:tgtEl>
                        <p:attrNameLst>
                          <p:attrName>style.visibility</p:attrName>
                        </p:attrNameLst>
                      </p:cBhvr>
                      <p:to>
                        <p:strVal val="visible"/>
                      </p:to>
                    </p:set>
                    <p:animEffect transition="in" filter="fade">
                      <p:cBhvr>
                        <p:cTn dur="1000"/>
                        <p:tgtEl>
                          <p:spTgt spid="1033"/>
                        </p:tgtEl>
                      </p:cBhvr>
                    </p:animEffect>
                    <p:anim calcmode="lin" valueType="num">
                      <p:cBhvr>
                        <p:cTn dur="1000" fill="hold"/>
                        <p:tgtEl>
                          <p:spTgt spid="1033"/>
                        </p:tgtEl>
                        <p:attrNameLst>
                          <p:attrName>ppt_x</p:attrName>
                        </p:attrNameLst>
                      </p:cBhvr>
                      <p:tavLst>
                        <p:tav tm="0">
                          <p:val>
                            <p:strVal val="#ppt_x"/>
                          </p:val>
                        </p:tav>
                        <p:tav tm="100000">
                          <p:val>
                            <p:strVal val="#ppt_x"/>
                          </p:val>
                        </p:tav>
                      </p:tavLst>
                    </p:anim>
                    <p:anim calcmode="lin" valueType="num">
                      <p:cBhvr>
                        <p:cTn dur="1000" fill="hold"/>
                        <p:tgtEl>
                          <p:spTgt spid="1033"/>
                        </p:tgtEl>
                        <p:attrNameLst>
                          <p:attrName>ppt_y</p:attrName>
                        </p:attrNameLst>
                      </p:cBhvr>
                      <p:tavLst>
                        <p:tav tm="0">
                          <p:val>
                            <p:strVal val="#ppt_y+.1"/>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1925" y="360363"/>
            <a:ext cx="7407275" cy="1471612"/>
          </a:xfrm>
        </p:spPr>
        <p:txBody>
          <a:bodyPr/>
          <a:lstStyle/>
          <a:p>
            <a:pPr eaLnBrk="1" fontAlgn="auto" hangingPunct="1">
              <a:spcAft>
                <a:spcPts val="0"/>
              </a:spcAft>
              <a:defRPr/>
            </a:pPr>
            <a:r>
              <a:rPr lang="en-US" dirty="0" smtClean="0">
                <a:solidFill>
                  <a:schemeClr val="tx2">
                    <a:satMod val="130000"/>
                  </a:schemeClr>
                </a:solidFill>
              </a:rPr>
              <a:t>Negotiable Instruments Act, 1881</a:t>
            </a:r>
            <a:endParaRPr lang="en-US" dirty="0">
              <a:solidFill>
                <a:schemeClr val="tx2">
                  <a:satMod val="130000"/>
                </a:schemeClr>
              </a:solidFill>
            </a:endParaRPr>
          </a:p>
        </p:txBody>
      </p:sp>
      <p:sp>
        <p:nvSpPr>
          <p:cNvPr id="3" name="Subtitle 2"/>
          <p:cNvSpPr>
            <a:spLocks noGrp="1"/>
          </p:cNvSpPr>
          <p:nvPr>
            <p:ph type="subTitle" idx="1"/>
          </p:nvPr>
        </p:nvSpPr>
        <p:spPr>
          <a:xfrm>
            <a:off x="1431925" y="1849438"/>
            <a:ext cx="7407275" cy="1752600"/>
          </a:xfrm>
        </p:spPr>
        <p:txBody>
          <a:bodyPr>
            <a:normAutofit/>
          </a:bodyPr>
          <a:lstStyle/>
          <a:p>
            <a:pPr eaLnBrk="1" fontAlgn="auto" hangingPunct="1">
              <a:spcAft>
                <a:spcPts val="0"/>
              </a:spcAft>
              <a:buFont typeface="Wingdings 2"/>
              <a:buNone/>
              <a:defRPr/>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Cheque</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85000" lnSpcReduction="20000"/>
          </a:bodyPr>
          <a:lstStyle/>
          <a:p>
            <a:pPr marL="365760" indent="-283464" eaLnBrk="1" fontAlgn="auto" hangingPunct="1">
              <a:spcAft>
                <a:spcPts val="0"/>
              </a:spcAft>
              <a:buFont typeface="Wingdings 2"/>
              <a:buChar char=""/>
              <a:defRPr/>
            </a:pPr>
            <a:r>
              <a:rPr lang="en-US" dirty="0" smtClean="0"/>
              <a:t>A cheque is an order by the customer of the bank directing his bank to pay on demand the specified amount to a certain person or to the order of a certain person named therein.</a:t>
            </a:r>
          </a:p>
          <a:p>
            <a:pPr marL="365760" indent="-283464" eaLnBrk="1" fontAlgn="auto" hangingPunct="1">
              <a:spcAft>
                <a:spcPts val="0"/>
              </a:spcAft>
              <a:buFont typeface="Wingdings 2"/>
              <a:buChar char=""/>
              <a:defRPr/>
            </a:pPr>
            <a:r>
              <a:rPr lang="en-US" dirty="0" smtClean="0"/>
              <a:t>It includes an electronic cheque and the electronic image of a truncated cheque.</a:t>
            </a:r>
          </a:p>
          <a:p>
            <a:pPr marL="365760" indent="-283464" eaLnBrk="1" fontAlgn="auto" hangingPunct="1">
              <a:spcAft>
                <a:spcPts val="0"/>
              </a:spcAft>
              <a:buFont typeface="Wingdings 2"/>
              <a:buChar char=""/>
              <a:defRPr/>
            </a:pPr>
            <a:r>
              <a:rPr lang="en-US" dirty="0" smtClean="0"/>
              <a:t>The drawer of the cheque must date it before it leaves his hands.</a:t>
            </a:r>
          </a:p>
          <a:p>
            <a:pPr marL="365760" indent="-283464" eaLnBrk="1" fontAlgn="auto" hangingPunct="1">
              <a:spcAft>
                <a:spcPts val="0"/>
              </a:spcAft>
              <a:buFont typeface="Wingdings 2"/>
              <a:buChar char=""/>
              <a:defRPr/>
            </a:pPr>
            <a:r>
              <a:rPr lang="en-US" dirty="0" smtClean="0"/>
              <a:t>A cheque may be ante-dated or post-dated.</a:t>
            </a:r>
          </a:p>
          <a:p>
            <a:pPr marL="365760" indent="-283464" eaLnBrk="1" fontAlgn="auto" hangingPunct="1">
              <a:spcAft>
                <a:spcPts val="0"/>
              </a:spcAft>
              <a:buFont typeface="Wingdings 2"/>
              <a:buNone/>
              <a:defRPr/>
            </a:pPr>
            <a:endParaRPr lang="en-US" dirty="0" smtClean="0"/>
          </a:p>
          <a:p>
            <a:pPr marL="365760" indent="-283464" eaLnBrk="1" fontAlgn="auto" hangingPunct="1">
              <a:spcAft>
                <a:spcPts val="0"/>
              </a:spcAft>
              <a:buFont typeface="Wingdings 2"/>
              <a:buNone/>
              <a:defRPr/>
            </a:pPr>
            <a:r>
              <a:rPr lang="en-US" i="1" dirty="0" smtClean="0"/>
              <a:t>All cheques are bills of exchange but all bills of exchange are not cheques.</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z="3900" smtClean="0">
                <a:effectLst/>
              </a:rPr>
              <a:t>Holder and Holder in due course</a:t>
            </a:r>
          </a:p>
        </p:txBody>
      </p:sp>
      <p:sp>
        <p:nvSpPr>
          <p:cNvPr id="18435" name="Rectangle 3"/>
          <p:cNvSpPr>
            <a:spLocks noGrp="1"/>
          </p:cNvSpPr>
          <p:nvPr>
            <p:ph type="body" idx="1"/>
          </p:nvPr>
        </p:nvSpPr>
        <p:spPr/>
        <p:txBody>
          <a:bodyPr/>
          <a:lstStyle/>
          <a:p>
            <a:pPr eaLnBrk="1" hangingPunct="1">
              <a:lnSpc>
                <a:spcPct val="90000"/>
              </a:lnSpc>
            </a:pPr>
            <a:r>
              <a:rPr lang="en-US" sz="2800" smtClean="0"/>
              <a:t>Holder is a person who is entitled in his own name to the possession of the negotiable instrument and to recover the amount thereon.</a:t>
            </a:r>
          </a:p>
          <a:p>
            <a:pPr eaLnBrk="1" hangingPunct="1">
              <a:lnSpc>
                <a:spcPct val="90000"/>
              </a:lnSpc>
            </a:pPr>
            <a:r>
              <a:rPr lang="en-US" sz="2800" smtClean="0"/>
              <a:t>Holder in due course is a person who came into possession of the instrument on payment of consideration and without knowledge of the fact that the erstwhile owner had a defective title. </a:t>
            </a:r>
          </a:p>
          <a:p>
            <a:pPr eaLnBrk="1" hangingPunct="1">
              <a:lnSpc>
                <a:spcPct val="90000"/>
              </a:lnSpc>
            </a:pPr>
            <a:r>
              <a:rPr lang="en-US" sz="2800" smtClean="0"/>
              <a:t>The holder in due course has a better title than the holder.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z="3900" smtClean="0">
                <a:effectLst/>
              </a:rPr>
              <a:t>Privileges of a holder in due course</a:t>
            </a:r>
          </a:p>
        </p:txBody>
      </p:sp>
      <p:sp>
        <p:nvSpPr>
          <p:cNvPr id="19459" name="Rectangle 3"/>
          <p:cNvSpPr>
            <a:spLocks noGrp="1"/>
          </p:cNvSpPr>
          <p:nvPr>
            <p:ph type="body" idx="1"/>
          </p:nvPr>
        </p:nvSpPr>
        <p:spPr/>
        <p:txBody>
          <a:bodyPr/>
          <a:lstStyle/>
          <a:p>
            <a:pPr eaLnBrk="1" hangingPunct="1"/>
            <a:r>
              <a:rPr lang="en-US" smtClean="0"/>
              <a:t>He can sue every prior party to the negotiable instrument if the instrument is not duly satisfied.</a:t>
            </a:r>
          </a:p>
          <a:p>
            <a:pPr eaLnBrk="1" hangingPunct="1"/>
            <a:r>
              <a:rPr lang="en-US" smtClean="0"/>
              <a:t>When the holder endorses such instrument further, the new owner has a good title unless he is party to fraud.</a:t>
            </a:r>
          </a:p>
          <a:p>
            <a:pPr eaLnBrk="1" hangingPunct="1"/>
            <a:r>
              <a:rPr lang="en-US" smtClean="0"/>
              <a:t>The burden of proving his title does not lie upon the holder in due course.</a:t>
            </a:r>
          </a:p>
          <a:p>
            <a:pPr eaLnBrk="1" hangingPunct="1">
              <a:buFont typeface="Wingdings 2" pitchFamily="18" charset="2"/>
              <a:buNone/>
            </a:pP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vert="horz" wrap="square" lIns="91440" tIns="45720" rIns="91440" bIns="45720" numCol="1" anchorCtr="0" compatLnSpc="1">
            <a:prstTxWarp prst="textNoShape">
              <a:avLst/>
            </a:prstTxWarp>
            <a:normAutofit fontScale="90000"/>
          </a:bodyPr>
          <a:lstStyle/>
          <a:p>
            <a:pPr eaLnBrk="1" hangingPunct="1">
              <a:defRPr/>
            </a:pPr>
            <a:r>
              <a:rPr lang="en-US" sz="3900" smtClean="0">
                <a:effectLst/>
              </a:rPr>
              <a:t>Negotiation, Indorsement and Assignment</a:t>
            </a:r>
          </a:p>
        </p:txBody>
      </p:sp>
      <p:sp>
        <p:nvSpPr>
          <p:cNvPr id="20483" name="Rectangle 3"/>
          <p:cNvSpPr>
            <a:spLocks noGrp="1"/>
          </p:cNvSpPr>
          <p:nvPr>
            <p:ph type="body" idx="1"/>
          </p:nvPr>
        </p:nvSpPr>
        <p:spPr/>
        <p:txBody>
          <a:bodyPr/>
          <a:lstStyle/>
          <a:p>
            <a:pPr eaLnBrk="1" hangingPunct="1">
              <a:lnSpc>
                <a:spcPct val="80000"/>
              </a:lnSpc>
            </a:pPr>
            <a:r>
              <a:rPr lang="en-US" sz="2800" smtClean="0"/>
              <a:t>The transfer of a negotiable instrument by one party to another so as to make the transferee the holder thereof, is called negotiation.</a:t>
            </a:r>
          </a:p>
          <a:p>
            <a:pPr eaLnBrk="1" hangingPunct="1">
              <a:lnSpc>
                <a:spcPct val="80000"/>
              </a:lnSpc>
            </a:pPr>
            <a:r>
              <a:rPr lang="en-US" sz="2800" smtClean="0"/>
              <a:t>Both negotiation and assignment involve the transfer of right to receive the payment of a debt, but while in negotiation the transferee gets a good title, in assignment, the assignee has only those rights which the assignor possessed.</a:t>
            </a:r>
          </a:p>
          <a:p>
            <a:pPr eaLnBrk="1" hangingPunct="1">
              <a:lnSpc>
                <a:spcPct val="80000"/>
              </a:lnSpc>
            </a:pPr>
            <a:r>
              <a:rPr lang="en-US" sz="2800" smtClean="0"/>
              <a:t>Indorsement is the mode of negotiating a negotiable instrument which is payable otherwise than to bearer.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mtClean="0">
                <a:effectLst/>
              </a:rPr>
              <a:t>How is indorsement done?</a:t>
            </a:r>
          </a:p>
        </p:txBody>
      </p:sp>
      <p:sp>
        <p:nvSpPr>
          <p:cNvPr id="21507" name="Rectangle 3"/>
          <p:cNvSpPr>
            <a:spLocks noGrp="1"/>
          </p:cNvSpPr>
          <p:nvPr>
            <p:ph type="body" idx="1"/>
          </p:nvPr>
        </p:nvSpPr>
        <p:spPr/>
        <p:txBody>
          <a:bodyPr/>
          <a:lstStyle/>
          <a:p>
            <a:pPr eaLnBrk="1" hangingPunct="1"/>
            <a:r>
              <a:rPr lang="en-US" smtClean="0"/>
              <a:t>The maker or holder signs either on the back or the face of the instrument for the purpose of negotiation.</a:t>
            </a:r>
          </a:p>
          <a:p>
            <a:pPr eaLnBrk="1" hangingPunct="1"/>
            <a:r>
              <a:rPr lang="en-US" smtClean="0"/>
              <a:t>Endorsement can also be done on a slip of paper annexed to the negotiable instrument (allonge).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mtClean="0">
                <a:effectLst/>
              </a:rPr>
              <a:t>Kinds of endorsements</a:t>
            </a:r>
          </a:p>
        </p:txBody>
      </p:sp>
      <p:sp>
        <p:nvSpPr>
          <p:cNvPr id="22531" name="Rectangle 3"/>
          <p:cNvSpPr>
            <a:spLocks noGrp="1"/>
          </p:cNvSpPr>
          <p:nvPr>
            <p:ph type="body" idx="1"/>
          </p:nvPr>
        </p:nvSpPr>
        <p:spPr/>
        <p:txBody>
          <a:bodyPr/>
          <a:lstStyle/>
          <a:p>
            <a:pPr eaLnBrk="1" hangingPunct="1"/>
            <a:r>
              <a:rPr lang="en-US" smtClean="0"/>
              <a:t>Indorsement in blank</a:t>
            </a:r>
          </a:p>
          <a:p>
            <a:pPr eaLnBrk="1" hangingPunct="1"/>
            <a:r>
              <a:rPr lang="en-US" smtClean="0"/>
              <a:t>Indorsement in full</a:t>
            </a:r>
          </a:p>
          <a:p>
            <a:pPr eaLnBrk="1" hangingPunct="1"/>
            <a:r>
              <a:rPr lang="en-US" smtClean="0"/>
              <a:t>Restrictive indorsement </a:t>
            </a:r>
          </a:p>
          <a:p>
            <a:pPr eaLnBrk="1" hangingPunct="1"/>
            <a:r>
              <a:rPr lang="en-US" smtClean="0"/>
              <a:t>Conditional indorsement</a:t>
            </a:r>
          </a:p>
          <a:p>
            <a:pPr eaLnBrk="1" hangingPunct="1"/>
            <a:r>
              <a:rPr lang="en-US" smtClean="0"/>
              <a:t>Indorsement sans recourse</a:t>
            </a:r>
          </a:p>
          <a:p>
            <a:pPr eaLnBrk="1" hangingPunct="1"/>
            <a:r>
              <a:rPr lang="en-US" smtClean="0"/>
              <a:t>Facultative indorsement</a:t>
            </a:r>
          </a:p>
          <a:p>
            <a:pPr eaLnBrk="1" hangingPunct="1"/>
            <a:r>
              <a:rPr lang="en-US" smtClean="0"/>
              <a:t>Partial indorsement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z="3900" smtClean="0">
                <a:effectLst/>
              </a:rPr>
              <a:t>Maturity of a negotiable instrument</a:t>
            </a:r>
          </a:p>
        </p:txBody>
      </p:sp>
      <p:sp>
        <p:nvSpPr>
          <p:cNvPr id="23555" name="Rectangle 3"/>
          <p:cNvSpPr>
            <a:spLocks noGrp="1"/>
          </p:cNvSpPr>
          <p:nvPr>
            <p:ph type="body" idx="1"/>
          </p:nvPr>
        </p:nvSpPr>
        <p:spPr/>
        <p:txBody>
          <a:bodyPr/>
          <a:lstStyle/>
          <a:p>
            <a:pPr eaLnBrk="1" hangingPunct="1"/>
            <a:r>
              <a:rPr lang="en-US" smtClean="0"/>
              <a:t>The date on which the payment on the instrument falls due.</a:t>
            </a:r>
          </a:p>
          <a:p>
            <a:pPr eaLnBrk="1" hangingPunct="1"/>
            <a:r>
              <a:rPr lang="en-US" smtClean="0"/>
              <a:t>If it is dishonoured on such date, a suit can be filed.</a:t>
            </a:r>
          </a:p>
          <a:p>
            <a:pPr eaLnBrk="1" hangingPunct="1"/>
            <a:r>
              <a:rPr lang="en-US" smtClean="0"/>
              <a:t>Presentment for payment must be made within banking hours and at banker’s premises.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z="3900" smtClean="0">
                <a:effectLst/>
              </a:rPr>
              <a:t>Dishonour of negotiable instrument</a:t>
            </a:r>
          </a:p>
        </p:txBody>
      </p:sp>
      <p:sp>
        <p:nvSpPr>
          <p:cNvPr id="24579" name="Rectangle 3"/>
          <p:cNvSpPr>
            <a:spLocks noGrp="1"/>
          </p:cNvSpPr>
          <p:nvPr>
            <p:ph type="body" idx="1"/>
          </p:nvPr>
        </p:nvSpPr>
        <p:spPr/>
        <p:txBody>
          <a:bodyPr/>
          <a:lstStyle/>
          <a:p>
            <a:pPr marL="692150" indent="-609600" eaLnBrk="1" hangingPunct="1"/>
            <a:r>
              <a:rPr lang="en-US" smtClean="0"/>
              <a:t>Can be dishonored in 2 ways –</a:t>
            </a:r>
          </a:p>
          <a:p>
            <a:pPr marL="692150" indent="-609600" eaLnBrk="1" hangingPunct="1">
              <a:buFont typeface="Wingdings 2" pitchFamily="18" charset="2"/>
              <a:buAutoNum type="arabicPeriod"/>
            </a:pPr>
            <a:r>
              <a:rPr lang="en-US" smtClean="0"/>
              <a:t>by non-acceptance </a:t>
            </a:r>
          </a:p>
          <a:p>
            <a:pPr marL="692150" indent="-609600" eaLnBrk="1" hangingPunct="1">
              <a:buFont typeface="Wingdings 2" pitchFamily="18" charset="2"/>
              <a:buAutoNum type="arabicPeriod"/>
            </a:pPr>
            <a:r>
              <a:rPr lang="en-US" smtClean="0"/>
              <a:t> by non-payment</a:t>
            </a:r>
          </a:p>
          <a:p>
            <a:pPr marL="692150" indent="-609600" eaLnBrk="1" hangingPunct="1"/>
            <a:r>
              <a:rPr lang="en-US" smtClean="0"/>
              <a:t>Notice of dishonor is mandatory</a:t>
            </a:r>
          </a:p>
          <a:p>
            <a:pPr marL="692150" indent="-609600" eaLnBrk="1" hangingPunct="1"/>
            <a:r>
              <a:rPr lang="en-US" smtClean="0"/>
              <a:t>Noting of dishonor is also necessary</a:t>
            </a:r>
          </a:p>
          <a:p>
            <a:pPr marL="692150" indent="-609600" eaLnBrk="1" hangingPunct="1"/>
            <a:r>
              <a:rPr lang="en-US" smtClean="0"/>
              <a:t>Protest is mandatory for foreign bills.</a:t>
            </a:r>
          </a:p>
          <a:p>
            <a:pPr marL="692150" indent="-609600" eaLnBrk="1" hangingPunct="1">
              <a:buFont typeface="Wingdings 2" pitchFamily="18" charset="2"/>
              <a:buNone/>
            </a:pP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pPr eaLnBrk="1" hangingPunct="1"/>
            <a:r>
              <a:rPr lang="en-US" smtClean="0">
                <a:effectLst/>
              </a:rPr>
              <a:t>Crossing of Cheques</a:t>
            </a:r>
          </a:p>
        </p:txBody>
      </p:sp>
      <p:sp>
        <p:nvSpPr>
          <p:cNvPr id="25603" name="Rectangle 3"/>
          <p:cNvSpPr>
            <a:spLocks noGrp="1"/>
          </p:cNvSpPr>
          <p:nvPr>
            <p:ph type="body" idx="1"/>
          </p:nvPr>
        </p:nvSpPr>
        <p:spPr/>
        <p:txBody>
          <a:bodyPr/>
          <a:lstStyle/>
          <a:p>
            <a:pPr eaLnBrk="1" hangingPunct="1"/>
            <a:r>
              <a:rPr lang="en-US" sz="2800" smtClean="0"/>
              <a:t>It is a direction given by the customer to the banker that payment should not be made across the counter.</a:t>
            </a:r>
          </a:p>
          <a:p>
            <a:pPr eaLnBrk="1" hangingPunct="1"/>
            <a:r>
              <a:rPr lang="en-US" sz="2800" smtClean="0"/>
              <a:t>Crossing is effected by drawing two parallel transverse lines with or without particular abbreviations. </a:t>
            </a:r>
          </a:p>
          <a:p>
            <a:pPr eaLnBrk="1" hangingPunct="1"/>
            <a:r>
              <a:rPr lang="en-US" sz="2800" smtClean="0"/>
              <a:t>A cheque that is not crossed is called an open cheque.</a:t>
            </a:r>
          </a:p>
          <a:p>
            <a:pPr eaLnBrk="1" hangingPunct="1"/>
            <a:r>
              <a:rPr lang="en-US" sz="2800" smtClean="0"/>
              <a:t>It serves as a measure of safety against theft or loss of cheques in transit.</a:t>
            </a:r>
          </a:p>
          <a:p>
            <a:pPr eaLnBrk="1" hangingPunct="1"/>
            <a:endParaRPr lang="en-US" smtClean="0"/>
          </a:p>
          <a:p>
            <a:pPr eaLnBrk="1" hangingPunct="1"/>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100" y="274638"/>
            <a:ext cx="7499350" cy="1143000"/>
          </a:xfrm>
        </p:spPr>
        <p:txBody>
          <a:bodyPr/>
          <a:lstStyle/>
          <a:p>
            <a:pPr eaLnBrk="1" hangingPunct="1">
              <a:defRPr/>
            </a:pPr>
            <a:r>
              <a:rPr lang="en-US" dirty="0" smtClean="0"/>
              <a:t>Types of Crossing</a:t>
            </a:r>
            <a:endParaRPr lang="en-US" dirty="0"/>
          </a:p>
        </p:txBody>
      </p:sp>
      <p:sp>
        <p:nvSpPr>
          <p:cNvPr id="5" name="Content Placeholder 4"/>
          <p:cNvSpPr>
            <a:spLocks noGrp="1"/>
          </p:cNvSpPr>
          <p:nvPr>
            <p:ph sz="half" idx="1"/>
          </p:nvPr>
        </p:nvSpPr>
        <p:spPr>
          <a:xfrm>
            <a:off x="1435100" y="1524000"/>
            <a:ext cx="3657600" cy="4664075"/>
          </a:xfrm>
        </p:spPr>
        <p:txBody>
          <a:bodyPr/>
          <a:lstStyle/>
          <a:p>
            <a:pPr eaLnBrk="1" hangingPunct="1">
              <a:defRPr/>
            </a:pPr>
            <a:r>
              <a:rPr lang="en-US" dirty="0" smtClean="0"/>
              <a:t>GENERAL</a:t>
            </a:r>
          </a:p>
          <a:p>
            <a:pPr marL="596900" indent="-514350" eaLnBrk="1" hangingPunct="1">
              <a:buFont typeface="+mj-lt"/>
              <a:buAutoNum type="arabicPeriod"/>
              <a:defRPr/>
            </a:pPr>
            <a:r>
              <a:rPr lang="en-US" dirty="0" smtClean="0"/>
              <a:t>Addition of two parallel transverse lines.</a:t>
            </a:r>
          </a:p>
          <a:p>
            <a:pPr marL="596900" indent="-514350" eaLnBrk="1" hangingPunct="1">
              <a:buFont typeface="+mj-lt"/>
              <a:buAutoNum type="arabicPeriod"/>
              <a:defRPr/>
            </a:pPr>
            <a:r>
              <a:rPr lang="en-US" dirty="0" smtClean="0"/>
              <a:t>Between the lines, the words “Not negotiable”, “A/c Payee”, “&amp; Co.”, “and Co.”, may or may not be written.</a:t>
            </a:r>
          </a:p>
          <a:p>
            <a:pPr marL="596900" indent="-514350" eaLnBrk="1" hangingPunct="1">
              <a:buFont typeface="+mj-lt"/>
              <a:buAutoNum type="arabicPeriod"/>
              <a:defRPr/>
            </a:pPr>
            <a:endParaRPr lang="en-US" dirty="0"/>
          </a:p>
        </p:txBody>
      </p:sp>
      <p:sp>
        <p:nvSpPr>
          <p:cNvPr id="6" name="Content Placeholder 5"/>
          <p:cNvSpPr>
            <a:spLocks noGrp="1"/>
          </p:cNvSpPr>
          <p:nvPr>
            <p:ph sz="half" idx="2"/>
          </p:nvPr>
        </p:nvSpPr>
        <p:spPr>
          <a:xfrm>
            <a:off x="5276850" y="1524000"/>
            <a:ext cx="3657600" cy="4664075"/>
          </a:xfrm>
        </p:spPr>
        <p:txBody>
          <a:bodyPr/>
          <a:lstStyle/>
          <a:p>
            <a:pPr eaLnBrk="1" hangingPunct="1">
              <a:defRPr/>
            </a:pPr>
            <a:r>
              <a:rPr lang="en-US" dirty="0" smtClean="0"/>
              <a:t>SPECIAL</a:t>
            </a:r>
          </a:p>
          <a:p>
            <a:pPr marL="596900" indent="-514350" eaLnBrk="1" hangingPunct="1">
              <a:buFont typeface="+mj-lt"/>
              <a:buAutoNum type="arabicPeriod"/>
              <a:defRPr/>
            </a:pPr>
            <a:r>
              <a:rPr lang="en-US" dirty="0" smtClean="0"/>
              <a:t>Drawing of two parallel lines is not always necessary.</a:t>
            </a:r>
          </a:p>
          <a:p>
            <a:pPr marL="596900" indent="-514350" eaLnBrk="1" hangingPunct="1">
              <a:buFont typeface="+mj-lt"/>
              <a:buAutoNum type="arabicPeriod"/>
              <a:defRPr/>
            </a:pPr>
            <a:r>
              <a:rPr lang="en-US" dirty="0" smtClean="0"/>
              <a:t>Addition of the specific name of banker on the face of cheque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Features of a Negotiable Instrument</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85000" lnSpcReduction="20000"/>
          </a:bodyPr>
          <a:lstStyle/>
          <a:p>
            <a:pPr marL="365760" indent="-283464" eaLnBrk="1" fontAlgn="auto" hangingPunct="1">
              <a:spcAft>
                <a:spcPts val="0"/>
              </a:spcAft>
              <a:buFont typeface="Wingdings 2"/>
              <a:buChar char=""/>
              <a:defRPr/>
            </a:pPr>
            <a:r>
              <a:rPr lang="en-US" dirty="0" smtClean="0"/>
              <a:t>It is a written document by which certain rights are created and/or transferred to a certain person.</a:t>
            </a:r>
          </a:p>
          <a:p>
            <a:pPr marL="365760" indent="-283464" eaLnBrk="1" fontAlgn="auto" hangingPunct="1">
              <a:spcAft>
                <a:spcPts val="0"/>
              </a:spcAft>
              <a:buFont typeface="Wingdings 2"/>
              <a:buChar char=""/>
              <a:defRPr/>
            </a:pPr>
            <a:r>
              <a:rPr lang="en-US" dirty="0" smtClean="0"/>
              <a:t>It must be signed by the maker or the drawer as the case may be.</a:t>
            </a:r>
          </a:p>
          <a:p>
            <a:pPr marL="365760" indent="-283464" eaLnBrk="1" fontAlgn="auto" hangingPunct="1">
              <a:spcAft>
                <a:spcPts val="0"/>
              </a:spcAft>
              <a:buFont typeface="Wingdings 2"/>
              <a:buChar char=""/>
              <a:defRPr/>
            </a:pPr>
            <a:r>
              <a:rPr lang="en-US" dirty="0" smtClean="0"/>
              <a:t>There must exist the unconditional order or promise to pay.</a:t>
            </a:r>
          </a:p>
          <a:p>
            <a:pPr marL="365760" indent="-283464" eaLnBrk="1" fontAlgn="auto" hangingPunct="1">
              <a:spcAft>
                <a:spcPts val="0"/>
              </a:spcAft>
              <a:buFont typeface="Wingdings 2"/>
              <a:buChar char=""/>
              <a:defRPr/>
            </a:pPr>
            <a:r>
              <a:rPr lang="en-US" dirty="0" smtClean="0"/>
              <a:t>There must be a time mentioned for such payment. </a:t>
            </a:r>
          </a:p>
          <a:p>
            <a:pPr marL="365760" indent="-283464" eaLnBrk="1" fontAlgn="auto" hangingPunct="1">
              <a:spcAft>
                <a:spcPts val="0"/>
              </a:spcAft>
              <a:buFont typeface="Wingdings 2"/>
              <a:buChar char=""/>
              <a:defRPr/>
            </a:pPr>
            <a:r>
              <a:rPr lang="en-US" dirty="0" smtClean="0"/>
              <a:t>In particular cases, the drawee’s name should be specifically mentioned.</a:t>
            </a:r>
          </a:p>
          <a:p>
            <a:pPr marL="365760" indent="-283464" eaLnBrk="1" fontAlgn="auto" hangingPunct="1">
              <a:spcAft>
                <a:spcPts val="0"/>
              </a:spcAft>
              <a:buFont typeface="Wingdings 2"/>
              <a:buChar char=""/>
              <a:defRPr/>
            </a:pPr>
            <a:r>
              <a:rPr lang="en-US" dirty="0" smtClean="0"/>
              <a:t>It must be capable of being paid either by bearer or by order.</a:t>
            </a:r>
          </a:p>
          <a:p>
            <a:pPr marL="365760" indent="-283464" eaLnBrk="1" fontAlgn="auto" hangingPunct="1">
              <a:spcAft>
                <a:spcPts val="0"/>
              </a:spcAft>
              <a:buFont typeface="Wingdings 2"/>
              <a:buChar char=""/>
              <a:defRPr/>
            </a:pPr>
            <a:endParaRPr lang="en-US" dirty="0" smtClean="0"/>
          </a:p>
          <a:p>
            <a:pPr marL="365760" indent="-283464"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eaLnBrk="1" hangingPunct="1">
              <a:defRPr/>
            </a:pPr>
            <a:r>
              <a:rPr lang="en-US" dirty="0" smtClean="0"/>
              <a:t>Who can cross a cheque?</a:t>
            </a:r>
            <a:endParaRPr lang="en-US" dirty="0"/>
          </a:p>
        </p:txBody>
      </p:sp>
      <p:sp>
        <p:nvSpPr>
          <p:cNvPr id="27651" name="Content Placeholder 5"/>
          <p:cNvSpPr>
            <a:spLocks noGrp="1"/>
          </p:cNvSpPr>
          <p:nvPr>
            <p:ph idx="1"/>
          </p:nvPr>
        </p:nvSpPr>
        <p:spPr/>
        <p:txBody>
          <a:bodyPr/>
          <a:lstStyle/>
          <a:p>
            <a:pPr eaLnBrk="1" hangingPunct="1"/>
            <a:r>
              <a:rPr lang="en-US" smtClean="0"/>
              <a:t>Both the drawer and the holder can cross a cheque.</a:t>
            </a:r>
          </a:p>
          <a:p>
            <a:pPr eaLnBrk="1" hangingPunct="1"/>
            <a:r>
              <a:rPr lang="en-US" smtClean="0"/>
              <a:t>General crossing can be converted into special crossing but special crossing cannot be converted into general crossing.</a:t>
            </a:r>
          </a:p>
          <a:p>
            <a:pPr eaLnBrk="1" hangingPunct="1"/>
            <a:r>
              <a:rPr lang="en-US" smtClean="0"/>
              <a:t>A cheque crossed in favour of a particular banker can again cross it in favour of a another banker.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Liability of banker</a:t>
            </a:r>
            <a:endParaRPr lang="en-US" dirty="0"/>
          </a:p>
        </p:txBody>
      </p:sp>
      <p:sp>
        <p:nvSpPr>
          <p:cNvPr id="28675" name="Content Placeholder 2"/>
          <p:cNvSpPr>
            <a:spLocks noGrp="1"/>
          </p:cNvSpPr>
          <p:nvPr>
            <p:ph idx="1"/>
          </p:nvPr>
        </p:nvSpPr>
        <p:spPr/>
        <p:txBody>
          <a:bodyPr/>
          <a:lstStyle/>
          <a:p>
            <a:pPr eaLnBrk="1" hangingPunct="1"/>
            <a:r>
              <a:rPr lang="en-US" sz="2400" smtClean="0"/>
              <a:t>Liability of the banker differs based on the nature of the job performed by the banker.</a:t>
            </a:r>
          </a:p>
          <a:p>
            <a:pPr eaLnBrk="1" hangingPunct="1"/>
            <a:r>
              <a:rPr lang="en-US" sz="2400" smtClean="0"/>
              <a:t>The paying banker shall honour only those cheques that are presented against the accounts maintained at the specific branch within reasonable time within banking hours.</a:t>
            </a:r>
          </a:p>
          <a:p>
            <a:pPr eaLnBrk="1" hangingPunct="1"/>
            <a:r>
              <a:rPr lang="en-US" sz="2400" smtClean="0"/>
              <a:t>It is the duty of the paying banker to examine the contents of the cheque before honouring it.</a:t>
            </a:r>
          </a:p>
          <a:p>
            <a:pPr eaLnBrk="1" hangingPunct="1"/>
            <a:r>
              <a:rPr lang="en-US" sz="2400" smtClean="0"/>
              <a:t>The liability of the collecting banker is to act in good faith and without negligence and collect the amount from the paying banker and credit the same to the payee’s account.</a:t>
            </a:r>
          </a:p>
          <a:p>
            <a:pPr eaLnBrk="1" hangingPunct="1"/>
            <a:endParaRPr lang="en-US" sz="24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99350" cy="1143000"/>
          </a:xfrm>
        </p:spPr>
        <p:txBody>
          <a:bodyPr/>
          <a:lstStyle/>
          <a:p>
            <a:pPr eaLnBrk="1" hangingPunct="1">
              <a:defRPr/>
            </a:pPr>
            <a:r>
              <a:rPr lang="en-US" sz="2800" dirty="0" smtClean="0"/>
              <a:t>Drawer’s liability for dishonour of cheque in case of insufficiency of funds </a:t>
            </a:r>
            <a:endParaRPr lang="en-US" sz="2800" dirty="0"/>
          </a:p>
        </p:txBody>
      </p:sp>
      <p:sp>
        <p:nvSpPr>
          <p:cNvPr id="3" name="Content Placeholder 2"/>
          <p:cNvSpPr>
            <a:spLocks noGrp="1"/>
          </p:cNvSpPr>
          <p:nvPr>
            <p:ph idx="1"/>
          </p:nvPr>
        </p:nvSpPr>
        <p:spPr/>
        <p:txBody>
          <a:bodyPr/>
          <a:lstStyle/>
          <a:p>
            <a:pPr eaLnBrk="1" hangingPunct="1"/>
            <a:r>
              <a:rPr lang="en-US" sz="2000" smtClean="0"/>
              <a:t>The drawer may be punished with imprisonment up to 2 years or with fine up to twice the amount dishonoured or both.</a:t>
            </a:r>
          </a:p>
          <a:p>
            <a:pPr eaLnBrk="1" hangingPunct="1"/>
            <a:r>
              <a:rPr lang="en-US" sz="2000" smtClean="0"/>
              <a:t>Such punishment is given only:-</a:t>
            </a:r>
          </a:p>
          <a:p>
            <a:pPr eaLnBrk="1" hangingPunct="1">
              <a:buFont typeface="Gill Sans MT" pitchFamily="34" charset="0"/>
              <a:buAutoNum type="alphaLcParenR"/>
            </a:pPr>
            <a:r>
              <a:rPr lang="en-US" sz="2000" smtClean="0"/>
              <a:t> when the cheque is dishonoured for insufficiency of funds;</a:t>
            </a:r>
          </a:p>
          <a:p>
            <a:pPr eaLnBrk="1" hangingPunct="1">
              <a:buFont typeface="Gill Sans MT" pitchFamily="34" charset="0"/>
              <a:buAutoNum type="alphaLcParenR"/>
            </a:pPr>
            <a:r>
              <a:rPr lang="en-US" sz="2000" smtClean="0"/>
              <a:t>the payment was to enforce a legally enforceable debt;           </a:t>
            </a:r>
          </a:p>
          <a:p>
            <a:pPr eaLnBrk="1" hangingPunct="1">
              <a:buFont typeface="Gill Sans MT" pitchFamily="34" charset="0"/>
              <a:buAutoNum type="alphaLcParenR"/>
            </a:pPr>
            <a:r>
              <a:rPr lang="en-US" sz="2000" smtClean="0"/>
              <a:t>the cheque is presented to the drawee within six months of the date on which is drawn or within the period of validity, whichever is earlier;</a:t>
            </a:r>
          </a:p>
          <a:p>
            <a:pPr eaLnBrk="1" hangingPunct="1">
              <a:buFont typeface="Gill Sans MT" pitchFamily="34" charset="0"/>
              <a:buAutoNum type="alphaLcParenR"/>
            </a:pPr>
            <a:r>
              <a:rPr lang="en-US" sz="2000" smtClean="0"/>
              <a:t> notice of dishonour is made known to the drawer in writing within 30 days of receipt of information of dishonour by the payee;        </a:t>
            </a:r>
          </a:p>
          <a:p>
            <a:pPr eaLnBrk="1" hangingPunct="1">
              <a:buFont typeface="Gill Sans MT" pitchFamily="34" charset="0"/>
              <a:buAutoNum type="alphaLcParenR"/>
            </a:pPr>
            <a:r>
              <a:rPr lang="en-US" sz="2000" smtClean="0"/>
              <a:t>The drawer does not make payment within 15 days of receipt of such notice.                                                   (contd.)</a:t>
            </a:r>
          </a:p>
          <a:p>
            <a:pPr eaLnBrk="1" hangingPunct="1">
              <a:buFont typeface="Gill Sans MT" pitchFamily="34" charset="0"/>
              <a:buAutoNum type="alphaLcParenR"/>
            </a:pPr>
            <a:endParaRPr lang="en-US" sz="2000" smtClean="0"/>
          </a:p>
          <a:p>
            <a:pPr eaLnBrk="1" hangingPunct="1"/>
            <a:endParaRPr lang="en-US" sz="20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499350" cy="1143000"/>
          </a:xfrm>
        </p:spPr>
        <p:txBody>
          <a:bodyPr/>
          <a:lstStyle/>
          <a:p>
            <a:pPr eaLnBrk="1" hangingPunct="1">
              <a:defRPr/>
            </a:pPr>
            <a:r>
              <a:rPr lang="en-US" sz="2400" dirty="0" smtClean="0"/>
              <a:t>Drawer’s liability for dishonour of cheque in case of insufficiency of funds (contd.)</a:t>
            </a:r>
            <a:endParaRPr lang="en-US" sz="2400" dirty="0"/>
          </a:p>
        </p:txBody>
      </p:sp>
      <p:sp>
        <p:nvSpPr>
          <p:cNvPr id="30723" name="Content Placeholder 2"/>
          <p:cNvSpPr>
            <a:spLocks noGrp="1"/>
          </p:cNvSpPr>
          <p:nvPr>
            <p:ph idx="1"/>
          </p:nvPr>
        </p:nvSpPr>
        <p:spPr/>
        <p:txBody>
          <a:bodyPr/>
          <a:lstStyle/>
          <a:p>
            <a:pPr eaLnBrk="1" hangingPunct="1"/>
            <a:r>
              <a:rPr lang="en-US" sz="2400" smtClean="0"/>
              <a:t>It is the Court of Judicial Magistrate of First Class and Metropolitan Magistrate or any Court superior to it that can try such case. </a:t>
            </a:r>
          </a:p>
          <a:p>
            <a:pPr eaLnBrk="1" hangingPunct="1"/>
            <a:r>
              <a:rPr lang="en-US" sz="2400" smtClean="0"/>
              <a:t>Even companies and every officer of such company who is associated with the dishonour remains liable but a director nominated by the Government does not stand liable.</a:t>
            </a:r>
          </a:p>
          <a:p>
            <a:pPr eaLnBrk="1" hangingPunct="1"/>
            <a:r>
              <a:rPr lang="en-US" sz="2400" smtClean="0"/>
              <a:t>Such trials should be disposed within 6 months from date of filing.</a:t>
            </a:r>
          </a:p>
          <a:p>
            <a:pPr eaLnBrk="1" hangingPunct="1"/>
            <a:r>
              <a:rPr lang="en-US" sz="2400" smtClean="0"/>
              <a:t>Onus lies upon the accused to prove that the cheque is not dishonoured.</a:t>
            </a:r>
          </a:p>
          <a:p>
            <a:pPr eaLnBrk="1" hangingPunct="1"/>
            <a:r>
              <a:rPr lang="en-US" sz="2400" smtClean="0"/>
              <a:t>Such offence is a compoundable offence.</a:t>
            </a:r>
          </a:p>
          <a:p>
            <a:pPr eaLnBrk="1" hangingPunct="1"/>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Elements of Negotiability</a:t>
            </a:r>
            <a:endParaRPr lang="en-US" dirty="0">
              <a:solidFill>
                <a:schemeClr val="tx2">
                  <a:satMod val="130000"/>
                </a:schemeClr>
              </a:solidFill>
            </a:endParaRPr>
          </a:p>
        </p:txBody>
      </p:sp>
      <p:sp>
        <p:nvSpPr>
          <p:cNvPr id="3" name="Content Placeholder 2"/>
          <p:cNvSpPr>
            <a:spLocks noGrp="1"/>
          </p:cNvSpPr>
          <p:nvPr>
            <p:ph idx="1"/>
          </p:nvPr>
        </p:nvSpPr>
        <p:spPr/>
        <p:txBody>
          <a:bodyPr/>
          <a:lstStyle/>
          <a:p>
            <a:pPr eaLnBrk="1" hangingPunct="1"/>
            <a:r>
              <a:rPr lang="en-US" smtClean="0"/>
              <a:t>Section 13 defines a negotiable instrument.</a:t>
            </a:r>
          </a:p>
          <a:p>
            <a:pPr eaLnBrk="1" hangingPunct="1"/>
            <a:r>
              <a:rPr lang="en-US" smtClean="0"/>
              <a:t>The definition does not bar the inclusion of other documents which have the element of negotiability.</a:t>
            </a:r>
          </a:p>
          <a:p>
            <a:pPr eaLnBrk="1" hangingPunct="1"/>
            <a:r>
              <a:rPr lang="en-US" smtClean="0"/>
              <a:t>Freely transferable</a:t>
            </a:r>
          </a:p>
          <a:p>
            <a:pPr eaLnBrk="1" hangingPunct="1"/>
            <a:r>
              <a:rPr lang="en-US" smtClean="0"/>
              <a:t>Holder’s title is free from defects</a:t>
            </a:r>
          </a:p>
          <a:p>
            <a:pPr eaLnBrk="1" hangingPunct="1"/>
            <a:r>
              <a:rPr lang="en-US" smtClean="0"/>
              <a:t>Can be transferred infinitum</a:t>
            </a:r>
          </a:p>
          <a:p>
            <a:pPr eaLnBrk="1" hangingPunct="1">
              <a:buFont typeface="Wingdings 2" pitchFamily="18"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Presumptions as to negotiable instruments</a:t>
            </a:r>
            <a:endParaRPr lang="en-US" dirty="0">
              <a:solidFill>
                <a:schemeClr val="tx2">
                  <a:satMod val="130000"/>
                </a:schemeClr>
              </a:solidFill>
            </a:endParaRPr>
          </a:p>
        </p:txBody>
      </p:sp>
      <p:sp>
        <p:nvSpPr>
          <p:cNvPr id="3" name="Content Placeholder 2"/>
          <p:cNvSpPr>
            <a:spLocks noGrp="1"/>
          </p:cNvSpPr>
          <p:nvPr>
            <p:ph idx="1"/>
          </p:nvPr>
        </p:nvSpPr>
        <p:spPr/>
        <p:txBody>
          <a:bodyPr/>
          <a:lstStyle/>
          <a:p>
            <a:pPr eaLnBrk="1" hangingPunct="1"/>
            <a:r>
              <a:rPr lang="en-US" smtClean="0"/>
              <a:t>As to consideration</a:t>
            </a:r>
          </a:p>
          <a:p>
            <a:pPr eaLnBrk="1" hangingPunct="1"/>
            <a:r>
              <a:rPr lang="en-US" smtClean="0"/>
              <a:t>As regards time</a:t>
            </a:r>
          </a:p>
          <a:p>
            <a:pPr eaLnBrk="1" hangingPunct="1"/>
            <a:r>
              <a:rPr lang="en-US" smtClean="0"/>
              <a:t>As regards acceptance</a:t>
            </a:r>
          </a:p>
          <a:p>
            <a:pPr eaLnBrk="1" hangingPunct="1"/>
            <a:r>
              <a:rPr lang="en-US" smtClean="0"/>
              <a:t>As regards transfer</a:t>
            </a:r>
          </a:p>
          <a:p>
            <a:pPr eaLnBrk="1" hangingPunct="1"/>
            <a:r>
              <a:rPr lang="en-US" smtClean="0"/>
              <a:t>As regards endorsements</a:t>
            </a:r>
          </a:p>
          <a:p>
            <a:pPr eaLnBrk="1" hangingPunct="1"/>
            <a:r>
              <a:rPr lang="en-US" smtClean="0"/>
              <a:t>As regards dishonour of negotiable instruments</a:t>
            </a:r>
          </a:p>
          <a:p>
            <a:pPr eaLnBrk="1" hangingPunct="1"/>
            <a:r>
              <a:rPr lang="en-US" smtClean="0"/>
              <a:t>As regards capacity of the parties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Promissory Note</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92500" lnSpcReduction="20000"/>
          </a:bodyPr>
          <a:lstStyle/>
          <a:p>
            <a:pPr marL="365760" indent="-283464" eaLnBrk="1" fontAlgn="auto" hangingPunct="1">
              <a:spcAft>
                <a:spcPts val="0"/>
              </a:spcAft>
              <a:buFont typeface="Wingdings 2"/>
              <a:buChar char=""/>
              <a:defRPr/>
            </a:pPr>
            <a:r>
              <a:rPr lang="en-US" dirty="0" smtClean="0"/>
              <a:t>A promissory note is a negotiable instrument made in writing,  making an unconditional undertaking to pay a certain sum of money to a certain person or to the order of a certain person or to the bearer of the instrument and signed by the maker. </a:t>
            </a:r>
          </a:p>
          <a:p>
            <a:pPr marL="365760" indent="-283464" eaLnBrk="1" fontAlgn="auto" hangingPunct="1">
              <a:spcAft>
                <a:spcPts val="0"/>
              </a:spcAft>
              <a:buFont typeface="Wingdings 2"/>
              <a:buChar char=""/>
              <a:defRPr/>
            </a:pPr>
            <a:r>
              <a:rPr lang="en-US" dirty="0" smtClean="0"/>
              <a:t>It cannot be drawn payable to the maker himself.</a:t>
            </a:r>
          </a:p>
          <a:p>
            <a:pPr marL="365760" indent="-283464" eaLnBrk="1" fontAlgn="auto" hangingPunct="1">
              <a:spcAft>
                <a:spcPts val="0"/>
              </a:spcAft>
              <a:buFont typeface="Wingdings 2"/>
              <a:buChar char=""/>
              <a:defRPr/>
            </a:pPr>
            <a:r>
              <a:rPr lang="en-US" dirty="0" smtClean="0"/>
              <a:t>It must be payable either on demand or after a definite period of time.</a:t>
            </a:r>
          </a:p>
          <a:p>
            <a:pPr marL="365760" indent="-283464" eaLnBrk="1" fontAlgn="auto" hangingPunct="1">
              <a:spcAft>
                <a:spcPts val="0"/>
              </a:spcAft>
              <a:buFont typeface="Wingdings 2"/>
              <a:buChar char=""/>
              <a:defRPr/>
            </a:pPr>
            <a:r>
              <a:rPr lang="en-US" dirty="0" smtClean="0"/>
              <a:t>It must contain a promise to pay money only.</a:t>
            </a:r>
          </a:p>
          <a:p>
            <a:pPr marL="365760" indent="-283464"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Bill of Exchange</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92500" lnSpcReduction="20000"/>
          </a:bodyPr>
          <a:lstStyle/>
          <a:p>
            <a:pPr marL="365760" indent="-283464" algn="just" eaLnBrk="1" fontAlgn="auto" hangingPunct="1">
              <a:spcAft>
                <a:spcPts val="0"/>
              </a:spcAft>
              <a:buFont typeface="Wingdings 2"/>
              <a:buChar char=""/>
              <a:defRPr/>
            </a:pPr>
            <a:r>
              <a:rPr lang="en-US" dirty="0" smtClean="0"/>
              <a:t>It is an instrument in writing containing an unconditional order by the maker, directing a certain person to pay a certain sum of money to the bearer of the instrument or to the order of a certain person and it must be signed by the maker.</a:t>
            </a:r>
          </a:p>
          <a:p>
            <a:pPr marL="365760" indent="-283464" algn="just" eaLnBrk="1" fontAlgn="auto" hangingPunct="1">
              <a:spcAft>
                <a:spcPts val="0"/>
              </a:spcAft>
              <a:buFont typeface="Wingdings 2"/>
              <a:buChar char=""/>
              <a:defRPr/>
            </a:pPr>
            <a:r>
              <a:rPr lang="en-US" dirty="0" smtClean="0"/>
              <a:t>The same person can be the drawer and the payee at the same time.</a:t>
            </a:r>
          </a:p>
          <a:p>
            <a:pPr marL="365760" indent="-283464" algn="just" eaLnBrk="1" fontAlgn="auto" hangingPunct="1">
              <a:spcAft>
                <a:spcPts val="0"/>
              </a:spcAft>
              <a:buFont typeface="Wingdings 2"/>
              <a:buNone/>
              <a:defRPr/>
            </a:pPr>
            <a:endParaRPr lang="en-US" dirty="0" smtClean="0"/>
          </a:p>
          <a:p>
            <a:pPr marL="365760" indent="-283464" algn="just" eaLnBrk="1" fontAlgn="auto" hangingPunct="1">
              <a:spcAft>
                <a:spcPts val="0"/>
              </a:spcAft>
              <a:buFont typeface="Wingdings 2"/>
              <a:buNone/>
              <a:defRPr/>
            </a:pPr>
            <a:r>
              <a:rPr lang="en-US" dirty="0" smtClean="0"/>
              <a:t>NEITHER THE PROMISSORY NOTE NOR THE BILL OF EXCHANGE ARE REQUIRED TO BE ATTESTED OR REGISTERED.</a:t>
            </a:r>
          </a:p>
          <a:p>
            <a:pPr marL="365760" indent="-283464" algn="just" eaLnBrk="1" fontAlgn="auto" hangingPunct="1">
              <a:spcAft>
                <a:spcPts val="0"/>
              </a:spcAft>
              <a:buFont typeface="Wingdings 2"/>
              <a:buNone/>
              <a:defRPr/>
            </a:pPr>
            <a:endParaRPr lang="en-US" dirty="0" smtClean="0"/>
          </a:p>
          <a:p>
            <a:pPr marL="365760" indent="-283464" algn="just"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2800" dirty="0" smtClean="0">
                <a:solidFill>
                  <a:schemeClr val="tx2">
                    <a:satMod val="130000"/>
                  </a:schemeClr>
                </a:solidFill>
              </a:rPr>
              <a:t>Points of Distinction between Promissory Note and Bill of Exchange </a:t>
            </a:r>
            <a:endParaRPr lang="en-US" sz="2800" dirty="0">
              <a:solidFill>
                <a:schemeClr val="tx2">
                  <a:satMod val="130000"/>
                </a:schemeClr>
              </a:solidFill>
            </a:endParaRPr>
          </a:p>
        </p:txBody>
      </p:sp>
      <p:sp>
        <p:nvSpPr>
          <p:cNvPr id="3" name="Content Placeholder 2"/>
          <p:cNvSpPr>
            <a:spLocks noGrp="1"/>
          </p:cNvSpPr>
          <p:nvPr>
            <p:ph idx="1"/>
          </p:nvPr>
        </p:nvSpPr>
        <p:spPr/>
        <p:txBody>
          <a:bodyPr/>
          <a:lstStyle/>
          <a:p>
            <a:pPr eaLnBrk="1" hangingPunct="1"/>
            <a:r>
              <a:rPr lang="en-US" smtClean="0"/>
              <a:t>Number of Parties</a:t>
            </a:r>
          </a:p>
          <a:p>
            <a:pPr eaLnBrk="1" hangingPunct="1"/>
            <a:r>
              <a:rPr lang="en-US" smtClean="0"/>
              <a:t>Nature of the instrument</a:t>
            </a:r>
          </a:p>
          <a:p>
            <a:pPr eaLnBrk="1" hangingPunct="1"/>
            <a:r>
              <a:rPr lang="en-US" smtClean="0"/>
              <a:t>Nature of presentment</a:t>
            </a:r>
          </a:p>
          <a:p>
            <a:pPr eaLnBrk="1" hangingPunct="1"/>
            <a:r>
              <a:rPr lang="en-US" smtClean="0"/>
              <a:t>Liability of the maker or the drawer</a:t>
            </a:r>
          </a:p>
          <a:p>
            <a:pPr eaLnBrk="1" hangingPunct="1"/>
            <a:r>
              <a:rPr lang="en-US" smtClean="0"/>
              <a:t>Immediate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Kinds of Bill of Exchange</a:t>
            </a:r>
            <a:endParaRPr lang="en-US" dirty="0">
              <a:solidFill>
                <a:schemeClr val="tx2">
                  <a:satMod val="130000"/>
                </a:schemeClr>
              </a:solidFill>
            </a:endParaRPr>
          </a:p>
        </p:txBody>
      </p:sp>
      <p:sp>
        <p:nvSpPr>
          <p:cNvPr id="3" name="Content Placeholder 2"/>
          <p:cNvSpPr>
            <a:spLocks noGrp="1"/>
          </p:cNvSpPr>
          <p:nvPr>
            <p:ph idx="1"/>
          </p:nvPr>
        </p:nvSpPr>
        <p:spPr/>
        <p:txBody>
          <a:bodyPr/>
          <a:lstStyle/>
          <a:p>
            <a:pPr eaLnBrk="1" hangingPunct="1"/>
            <a:r>
              <a:rPr lang="en-US" smtClean="0"/>
              <a:t>Inland bill</a:t>
            </a:r>
          </a:p>
          <a:p>
            <a:pPr eaLnBrk="1" hangingPunct="1"/>
            <a:r>
              <a:rPr lang="en-US" smtClean="0"/>
              <a:t>Foreign bill</a:t>
            </a:r>
          </a:p>
          <a:p>
            <a:pPr eaLnBrk="1" hangingPunct="1"/>
            <a:r>
              <a:rPr lang="en-US" smtClean="0"/>
              <a:t>Bills in sets</a:t>
            </a:r>
          </a:p>
          <a:p>
            <a:pPr eaLnBrk="1" hangingPunct="1"/>
            <a:r>
              <a:rPr lang="en-US" smtClean="0"/>
              <a:t>Drawee in case of need</a:t>
            </a:r>
          </a:p>
          <a:p>
            <a:pPr eaLnBrk="1" hangingPunct="1"/>
            <a:r>
              <a:rPr lang="en-US" smtClean="0"/>
              <a:t>Trade and accommodation bill</a:t>
            </a:r>
          </a:p>
          <a:p>
            <a:pPr eaLnBrk="1" hangingPunct="1"/>
            <a:r>
              <a:rPr lang="en-US" smtClean="0"/>
              <a:t>Time bill</a:t>
            </a:r>
          </a:p>
          <a:p>
            <a:pPr eaLnBrk="1" hangingPunct="1"/>
            <a:r>
              <a:rPr lang="en-US" smtClean="0"/>
              <a:t>Demand bill</a:t>
            </a:r>
          </a:p>
          <a:p>
            <a:pPr eaLnBrk="1" hangingPunct="1"/>
            <a:r>
              <a:rPr lang="en-US" smtClean="0"/>
              <a:t>Clean and documentary bill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amond(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Acceptance of Bill of Exchange</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70000" lnSpcReduction="20000"/>
          </a:bodyPr>
          <a:lstStyle/>
          <a:p>
            <a:pPr marL="365760" indent="-283464" eaLnBrk="1" fontAlgn="auto" hangingPunct="1">
              <a:spcAft>
                <a:spcPts val="0"/>
              </a:spcAft>
              <a:buFont typeface="Wingdings 2"/>
              <a:buChar char=""/>
              <a:defRPr/>
            </a:pPr>
            <a:r>
              <a:rPr lang="en-US" dirty="0" smtClean="0"/>
              <a:t>The bill of exchange has to be accepted by the drawee.</a:t>
            </a:r>
          </a:p>
          <a:p>
            <a:pPr marL="365760" indent="-283464" eaLnBrk="1" fontAlgn="auto" hangingPunct="1">
              <a:spcAft>
                <a:spcPts val="0"/>
              </a:spcAft>
              <a:buFont typeface="Wingdings 2"/>
              <a:buChar char=""/>
              <a:defRPr/>
            </a:pPr>
            <a:r>
              <a:rPr lang="en-US" dirty="0" smtClean="0"/>
              <a:t>Presentment of the bill for acceptance must be made before the drawee or his agent.</a:t>
            </a:r>
          </a:p>
          <a:p>
            <a:pPr marL="365760" indent="-283464" eaLnBrk="1" fontAlgn="auto" hangingPunct="1">
              <a:spcAft>
                <a:spcPts val="0"/>
              </a:spcAft>
              <a:buFont typeface="Wingdings 2"/>
              <a:buChar char=""/>
              <a:defRPr/>
            </a:pPr>
            <a:r>
              <a:rPr lang="en-US" dirty="0" smtClean="0"/>
              <a:t>The bill must be presented for acceptance before its maturity.</a:t>
            </a:r>
          </a:p>
          <a:p>
            <a:pPr marL="365760" indent="-283464" eaLnBrk="1" fontAlgn="auto" hangingPunct="1">
              <a:spcAft>
                <a:spcPts val="0"/>
              </a:spcAft>
              <a:buFont typeface="Wingdings 2"/>
              <a:buChar char=""/>
              <a:defRPr/>
            </a:pPr>
            <a:r>
              <a:rPr lang="en-US" dirty="0" smtClean="0"/>
              <a:t>The acceptance must be in writing and signed by the drawee or his agent.</a:t>
            </a:r>
          </a:p>
          <a:p>
            <a:pPr marL="365760" indent="-283464" eaLnBrk="1" fontAlgn="auto" hangingPunct="1">
              <a:spcAft>
                <a:spcPts val="0"/>
              </a:spcAft>
              <a:buFont typeface="Wingdings 2"/>
              <a:buChar char=""/>
              <a:defRPr/>
            </a:pPr>
            <a:r>
              <a:rPr lang="en-US" dirty="0" smtClean="0"/>
              <a:t>It must be delivered to the holder / payee.</a:t>
            </a:r>
          </a:p>
          <a:p>
            <a:pPr marL="365760" indent="-283464" eaLnBrk="1" fontAlgn="auto" hangingPunct="1">
              <a:spcAft>
                <a:spcPts val="0"/>
              </a:spcAft>
              <a:buFont typeface="Wingdings 2"/>
              <a:buChar char=""/>
              <a:defRPr/>
            </a:pPr>
            <a:r>
              <a:rPr lang="en-US" dirty="0" smtClean="0"/>
              <a:t>An acceptance of a bill of exchange may be general or qualified. </a:t>
            </a:r>
          </a:p>
          <a:p>
            <a:pPr marL="365760" indent="-283464" eaLnBrk="1" fontAlgn="auto" hangingPunct="1">
              <a:spcAft>
                <a:spcPts val="0"/>
              </a:spcAft>
              <a:buFont typeface="Wingdings 2"/>
              <a:buChar char=""/>
              <a:defRPr/>
            </a:pPr>
            <a:r>
              <a:rPr lang="en-US" dirty="0" smtClean="0"/>
              <a:t>It is not necessary that all bills of exchange have to be first presented for acceptance and then presented for payment.</a:t>
            </a:r>
          </a:p>
          <a:p>
            <a:pPr marL="365760" indent="-283464"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199</TotalTime>
  <Words>1467</Words>
  <Application>Microsoft Office PowerPoint</Application>
  <PresentationFormat>On-screen Show (4:3)</PresentationFormat>
  <Paragraphs>131</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Gill Sans MT</vt:lpstr>
      <vt:lpstr>Wingdings 2</vt:lpstr>
      <vt:lpstr>Verdana</vt:lpstr>
      <vt:lpstr>Calibri</vt:lpstr>
      <vt:lpstr>Solstice</vt:lpstr>
      <vt:lpstr>Negotiable Instruments Act, 1881</vt:lpstr>
      <vt:lpstr>Features of a Negotiable Instrument</vt:lpstr>
      <vt:lpstr>Elements of Negotiability</vt:lpstr>
      <vt:lpstr>Presumptions as to negotiable instruments</vt:lpstr>
      <vt:lpstr>Promissory Note</vt:lpstr>
      <vt:lpstr>Bill of Exchange</vt:lpstr>
      <vt:lpstr>Points of Distinction between Promissory Note and Bill of Exchange </vt:lpstr>
      <vt:lpstr>Kinds of Bill of Exchange</vt:lpstr>
      <vt:lpstr>Acceptance of Bill of Exchange</vt:lpstr>
      <vt:lpstr>Cheque</vt:lpstr>
      <vt:lpstr>Holder and Holder in due course</vt:lpstr>
      <vt:lpstr>Privileges of a holder in due course</vt:lpstr>
      <vt:lpstr>Negotiation, Indorsement and Assignment</vt:lpstr>
      <vt:lpstr>How is indorsement done?</vt:lpstr>
      <vt:lpstr>Kinds of endorsements</vt:lpstr>
      <vt:lpstr>Maturity of a negotiable instrument</vt:lpstr>
      <vt:lpstr>Dishonour of negotiable instrument</vt:lpstr>
      <vt:lpstr>Crossing of Cheques</vt:lpstr>
      <vt:lpstr>Types of Crossing</vt:lpstr>
      <vt:lpstr>Who can cross a cheque?</vt:lpstr>
      <vt:lpstr>Liability of banker</vt:lpstr>
      <vt:lpstr>Drawer’s liability for dishonour of cheque in case of insufficiency of funds </vt:lpstr>
      <vt:lpstr>Drawer’s liability for dishonour of cheque in case of insufficiency of funds (contd.)</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Negotiable Instruments Act, 1881</dc:title>
  <dc:creator>Parnika</dc:creator>
  <cp:lastModifiedBy>ADMK</cp:lastModifiedBy>
  <cp:revision>48</cp:revision>
  <dcterms:created xsi:type="dcterms:W3CDTF">2009-08-24T05:28:36Z</dcterms:created>
  <dcterms:modified xsi:type="dcterms:W3CDTF">2013-02-08T09:04:07Z</dcterms:modified>
</cp:coreProperties>
</file>